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2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9"/>
  </p:notesMasterIdLst>
  <p:sldIdLst>
    <p:sldId id="256" r:id="rId2"/>
    <p:sldId id="1090" r:id="rId3"/>
    <p:sldId id="1168" r:id="rId4"/>
    <p:sldId id="1150" r:id="rId5"/>
    <p:sldId id="1143" r:id="rId6"/>
    <p:sldId id="1170" r:id="rId7"/>
    <p:sldId id="1149" r:id="rId8"/>
    <p:sldId id="848" r:id="rId9"/>
    <p:sldId id="849" r:id="rId10"/>
    <p:sldId id="1156" r:id="rId11"/>
    <p:sldId id="1159" r:id="rId12"/>
    <p:sldId id="851" r:id="rId13"/>
    <p:sldId id="871" r:id="rId14"/>
    <p:sldId id="855" r:id="rId15"/>
    <p:sldId id="852" r:id="rId16"/>
    <p:sldId id="621" r:id="rId17"/>
    <p:sldId id="857" r:id="rId18"/>
    <p:sldId id="1164" r:id="rId19"/>
    <p:sldId id="1165" r:id="rId20"/>
    <p:sldId id="866" r:id="rId21"/>
    <p:sldId id="867" r:id="rId22"/>
    <p:sldId id="868" r:id="rId23"/>
    <p:sldId id="635" r:id="rId24"/>
    <p:sldId id="1167" r:id="rId25"/>
    <p:sldId id="859" r:id="rId26"/>
    <p:sldId id="1172" r:id="rId27"/>
    <p:sldId id="1173" r:id="rId28"/>
    <p:sldId id="1174" r:id="rId29"/>
    <p:sldId id="1166" r:id="rId30"/>
    <p:sldId id="1175" r:id="rId31"/>
    <p:sldId id="1176" r:id="rId32"/>
    <p:sldId id="1177" r:id="rId33"/>
    <p:sldId id="1178" r:id="rId34"/>
    <p:sldId id="1179" r:id="rId35"/>
    <p:sldId id="1180" r:id="rId36"/>
    <p:sldId id="1181" r:id="rId37"/>
    <p:sldId id="264" r:id="rId38"/>
    <p:sldId id="652" r:id="rId39"/>
    <p:sldId id="1171" r:id="rId40"/>
    <p:sldId id="638" r:id="rId41"/>
    <p:sldId id="653" r:id="rId42"/>
    <p:sldId id="641" r:id="rId43"/>
    <p:sldId id="643" r:id="rId44"/>
    <p:sldId id="645" r:id="rId45"/>
    <p:sldId id="646" r:id="rId46"/>
    <p:sldId id="647" r:id="rId47"/>
    <p:sldId id="649" r:id="rId48"/>
    <p:sldId id="648" r:id="rId49"/>
    <p:sldId id="650" r:id="rId50"/>
    <p:sldId id="651" r:id="rId51"/>
    <p:sldId id="639" r:id="rId52"/>
    <p:sldId id="874" r:id="rId53"/>
    <p:sldId id="640" r:id="rId54"/>
    <p:sldId id="654" r:id="rId55"/>
    <p:sldId id="655" r:id="rId56"/>
    <p:sldId id="656" r:id="rId57"/>
    <p:sldId id="280" r:id="rId5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1FF"/>
    <a:srgbClr val="6C1A00"/>
    <a:srgbClr val="C79E37"/>
    <a:srgbClr val="202E54"/>
    <a:srgbClr val="FF2549"/>
    <a:srgbClr val="1D3A00"/>
    <a:srgbClr val="007033"/>
    <a:srgbClr val="5EEC3C"/>
    <a:srgbClr val="990099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5226" autoAdjust="0"/>
  </p:normalViewPr>
  <p:slideViewPr>
    <p:cSldViewPr>
      <p:cViewPr varScale="1">
        <p:scale>
          <a:sx n="113" d="100"/>
          <a:sy n="113" d="100"/>
        </p:scale>
        <p:origin x="60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8CF6071C-A9FE-4EB2-87F6-82702FB6B4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3A651CF8-B148-4F6B-8548-79E7D13A1B85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E76DF960-11E2-48A1-9699-1C6C9C5214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04538587-11EE-4557-BD47-DBDBD2181A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013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30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92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31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434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927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269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441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0736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86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45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737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74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27DB2358-659F-437E-AE50-D9738F5FE5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8F4DD3F4-1517-4533-AF70-899599EFBC31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4DAC958-294D-43DC-A0D2-3583BBC8F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79FEDAC9-565A-4468-904E-E3A9A44DB9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6283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26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83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91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04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DE120B95-4482-4E0C-827A-D25CD063F4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fld id="{296C791F-2236-40B1-B9AC-139F11190042}" type="slidenum"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pPr/>
              <a:t>29</a:t>
            </a:fld>
            <a:endParaRPr lang="en-US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445D0D5F-7F6C-415C-B55C-5C596D7285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1EB1350A-26AA-4FC5-A694-C8C53ABB6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339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113635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487979"/>
            <a:ext cx="8231372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E701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1995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55520"/>
            <a:ext cx="8246070" cy="3206803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720" y="281175"/>
            <a:ext cx="641360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1197405"/>
            <a:ext cx="6413609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89199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</a:t>
            </a:r>
            <a:br>
              <a:rPr lang="en-US" dirty="0"/>
            </a:br>
            <a:r>
              <a:rPr lang="en-US" dirty="0"/>
              <a:t>INTELLIGENCE</a:t>
            </a:r>
            <a:br>
              <a:rPr lang="en-US" dirty="0"/>
            </a:br>
            <a:r>
              <a:rPr lang="en-US" sz="2200" dirty="0"/>
              <a:t>Week 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Dr. Momina Moetesum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854FD74-F0C2-4FB6-9220-19E331E1A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1425" y="133542"/>
            <a:ext cx="6719019" cy="725349"/>
          </a:xfrm>
        </p:spPr>
        <p:txBody>
          <a:bodyPr>
            <a:normAutofit/>
          </a:bodyPr>
          <a:lstStyle/>
          <a:p>
            <a:r>
              <a:rPr lang="en-US" altLang="en-US" dirty="0"/>
              <a:t>Local Search</a:t>
            </a:r>
          </a:p>
        </p:txBody>
      </p:sp>
      <p:sp>
        <p:nvSpPr>
          <p:cNvPr id="67587" name="Slide Number Placeholder 4">
            <a:extLst>
              <a:ext uri="{FF2B5EF4-FFF2-40B4-BE49-F238E27FC236}">
                <a16:creationId xmlns:a16="http://schemas.microsoft.com/office/drawing/2014/main" id="{A8B6BC50-B221-4FC4-9CCD-97251ACB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F59838-1108-4AA4-9ED9-FE148AD2233D}" type="slidenum">
              <a:rPr lang="ar-SA" altLang="en-US">
                <a:latin typeface="Tahoma" panose="020B0604030504040204" pitchFamily="34" charset="0"/>
              </a:rPr>
              <a:pPr/>
              <a:t>10</a:t>
            </a:fld>
            <a:endParaRPr lang="en-GB" altLang="en-US">
              <a:latin typeface="Tahoma" panose="020B060403050404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F7E3B0-6FDB-4501-A6E1-FC057B6DB9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0605" y="1560460"/>
            <a:ext cx="7026018" cy="3206803"/>
          </a:xfrm>
        </p:spPr>
        <p:txBody>
          <a:bodyPr/>
          <a:lstStyle/>
          <a:p>
            <a:r>
              <a:rPr lang="en-US" altLang="en-US" sz="1800" dirty="0"/>
              <a:t>Previously, state space was searched and recorded from start to end state until path to a solution is found, but what if in a problem path is irrelevant.</a:t>
            </a:r>
          </a:p>
          <a:p>
            <a:pPr lvl="1"/>
            <a:r>
              <a:rPr lang="en-US" altLang="en-US" sz="1500" dirty="0"/>
              <a:t>In n-queens problem, what matters is final configuration of queens, not the order in which they are added.</a:t>
            </a:r>
          </a:p>
          <a:p>
            <a:pPr lvl="1"/>
            <a:r>
              <a:rPr lang="en-US" altLang="en-US" sz="1500" dirty="0"/>
              <a:t>Others include travelling salesperson, job scheduling, vehicle routing etc.</a:t>
            </a:r>
          </a:p>
          <a:p>
            <a:r>
              <a:rPr lang="en-US" altLang="en-US" sz="1800" dirty="0"/>
              <a:t>In many optimization problems, the path to the goal is irrelevant; the goal state itself is the solution. </a:t>
            </a:r>
          </a:p>
          <a:p>
            <a:r>
              <a:rPr lang="en-US" altLang="en-US" sz="1800" dirty="0"/>
              <a:t>Examples: </a:t>
            </a:r>
            <a:endParaRPr lang="en-US" altLang="en-US" sz="1500" dirty="0"/>
          </a:p>
          <a:p>
            <a:pPr lvl="1"/>
            <a:r>
              <a:rPr lang="en-US" altLang="en-US" sz="1500" dirty="0"/>
              <a:t>to reduce conflicts, as in n-queens </a:t>
            </a:r>
          </a:p>
        </p:txBody>
      </p:sp>
    </p:spTree>
    <p:extLst>
      <p:ext uri="{BB962C8B-B14F-4D97-AF65-F5344CB8AC3E}">
        <p14:creationId xmlns:p14="http://schemas.microsoft.com/office/powerpoint/2010/main" val="425018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854FD74-F0C2-4FB6-9220-19E331E1A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1425" y="133542"/>
            <a:ext cx="6719019" cy="725349"/>
          </a:xfrm>
        </p:spPr>
        <p:txBody>
          <a:bodyPr>
            <a:normAutofit/>
          </a:bodyPr>
          <a:lstStyle/>
          <a:p>
            <a:r>
              <a:rPr lang="en-US" altLang="en-US" dirty="0"/>
              <a:t>N-Queens Problem</a:t>
            </a:r>
          </a:p>
        </p:txBody>
      </p:sp>
      <p:sp>
        <p:nvSpPr>
          <p:cNvPr id="67587" name="Slide Number Placeholder 4">
            <a:extLst>
              <a:ext uri="{FF2B5EF4-FFF2-40B4-BE49-F238E27FC236}">
                <a16:creationId xmlns:a16="http://schemas.microsoft.com/office/drawing/2014/main" id="{A8B6BC50-B221-4FC4-9CCD-97251ACB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F59838-1108-4AA4-9ED9-FE148AD2233D}" type="slidenum">
              <a:rPr lang="ar-SA" altLang="en-US">
                <a:latin typeface="Tahoma" panose="020B0604030504040204" pitchFamily="34" charset="0"/>
              </a:rPr>
              <a:pPr/>
              <a:t>11</a:t>
            </a:fld>
            <a:endParaRPr lang="en-GB" altLang="en-US">
              <a:latin typeface="Tahoma" panose="020B0604030504040204" pitchFamily="34" charset="0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F56D28BA-B16E-4F35-9876-476EC4FF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015" y="1011661"/>
            <a:ext cx="6163866" cy="1801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19599F9-A695-48CF-A9B6-0B52C4EF8384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0" y="2877160"/>
            <a:ext cx="6172200" cy="2137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lvl="1" indent="-257175">
              <a:buClr>
                <a:srgbClr val="A50021"/>
              </a:buClr>
              <a:buSzPct val="60000"/>
            </a:pPr>
            <a:r>
              <a:rPr lang="en-US" altLang="en-US" sz="2400" dirty="0"/>
              <a:t>Put </a:t>
            </a:r>
            <a:r>
              <a:rPr lang="en-US" altLang="en-US" sz="2400" i="1" dirty="0"/>
              <a:t>n</a:t>
            </a:r>
            <a:r>
              <a:rPr lang="en-US" altLang="en-US" sz="2400" dirty="0"/>
              <a:t> queens on an </a:t>
            </a:r>
            <a:r>
              <a:rPr lang="en-US" altLang="en-US" sz="2400" i="1" dirty="0"/>
              <a:t>n </a:t>
            </a:r>
            <a:r>
              <a:rPr lang="en-US" altLang="en-US" sz="2400" i="1" dirty="0">
                <a:cs typeface="Arial" panose="020B0604020202020204" pitchFamily="34" charset="0"/>
              </a:rPr>
              <a:t>× </a:t>
            </a:r>
            <a:r>
              <a:rPr lang="en-US" altLang="en-US" sz="2400" i="1" dirty="0"/>
              <a:t>n</a:t>
            </a:r>
            <a:r>
              <a:rPr lang="en-US" altLang="en-US" sz="2400" dirty="0"/>
              <a:t> board with no two queens on the same row, column, or diagonal</a:t>
            </a:r>
          </a:p>
          <a:p>
            <a:pPr marL="257175" lvl="1" indent="-257175">
              <a:buClr>
                <a:srgbClr val="A50021"/>
              </a:buClr>
              <a:buSzPct val="60000"/>
            </a:pPr>
            <a:r>
              <a:rPr lang="en-US" altLang="en-US" sz="2400" b="1" dirty="0"/>
              <a:t>State space: </a:t>
            </a:r>
            <a:r>
              <a:rPr lang="en-US" altLang="en-US" sz="2400" dirty="0"/>
              <a:t>all possible n-queen configurations</a:t>
            </a:r>
          </a:p>
          <a:p>
            <a:pPr marL="257175" lvl="1" indent="-257175">
              <a:buClr>
                <a:srgbClr val="A50021"/>
              </a:buClr>
              <a:buSzPct val="60000"/>
            </a:pPr>
            <a:r>
              <a:rPr lang="en-US" altLang="en-US" sz="2400" dirty="0"/>
              <a:t>What’s the </a:t>
            </a:r>
            <a:r>
              <a:rPr lang="en-US" altLang="en-US" sz="2400" b="1" dirty="0"/>
              <a:t>objective function? </a:t>
            </a:r>
            <a:r>
              <a:rPr lang="en-US" altLang="en-US" sz="2400" dirty="0"/>
              <a:t>– Number of pairwise conflicts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/>
              <a:t>Start wherever, move queens to reduce conflicts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/>
              <a:t>Almost always solves large n-queens nearly instantly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04134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709F54E6-0E67-48DD-A2FD-413A918C8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Local Search and Optimization</a:t>
            </a:r>
            <a:endParaRPr lang="en-US" altLang="en-US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593AAFB-3B6C-4071-AE02-A9ABA9794C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b="1" dirty="0"/>
              <a:t>Local search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Keep track of single current state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Move only to neighboring states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Ignore paths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b="1" dirty="0"/>
              <a:t>Advantages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Use very little memory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Can often find reasonable solutions in large or infinite (continuous) state spaces.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125" dirty="0"/>
          </a:p>
          <a:p>
            <a:pPr marL="342900" lvl="1" indent="0">
              <a:lnSpc>
                <a:spcPct val="90000"/>
              </a:lnSpc>
              <a:buNone/>
              <a:defRPr/>
            </a:pPr>
            <a:endParaRPr lang="en-US" sz="1275" dirty="0"/>
          </a:p>
        </p:txBody>
      </p:sp>
    </p:spTree>
    <p:extLst>
      <p:ext uri="{BB962C8B-B14F-4D97-AF65-F5344CB8AC3E}">
        <p14:creationId xmlns:p14="http://schemas.microsoft.com/office/powerpoint/2010/main" val="390722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C308-C77B-436D-B7FA-1A647920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 and Optimization</a:t>
            </a:r>
          </a:p>
        </p:txBody>
      </p:sp>
      <p:sp>
        <p:nvSpPr>
          <p:cNvPr id="9218" name="Content Placeholder 2">
            <a:extLst>
              <a:ext uri="{FF2B5EF4-FFF2-40B4-BE49-F238E27FC236}">
                <a16:creationId xmlns:a16="http://schemas.microsoft.com/office/drawing/2014/main" id="{5474DC7D-CC14-4C08-94A4-DE2FA87B2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Useful for solving pure </a:t>
            </a:r>
            <a:r>
              <a:rPr lang="en-US" altLang="en-US" b="1" dirty="0"/>
              <a:t>optimization problems</a:t>
            </a:r>
          </a:p>
          <a:p>
            <a:pPr lvl="1"/>
            <a:r>
              <a:rPr lang="en-US" altLang="en-US" b="1" dirty="0"/>
              <a:t> </a:t>
            </a:r>
            <a:r>
              <a:rPr lang="en-US" altLang="en-US" dirty="0"/>
              <a:t>find the best state according to some </a:t>
            </a:r>
            <a:r>
              <a:rPr lang="en-US" altLang="en-US" b="1" dirty="0"/>
              <a:t>objective function.</a:t>
            </a:r>
          </a:p>
          <a:p>
            <a:pPr lvl="1"/>
            <a:r>
              <a:rPr lang="en-US" altLang="en-US" dirty="0"/>
              <a:t>objective function tells us how “good” a given state is, </a:t>
            </a:r>
          </a:p>
          <a:p>
            <a:pPr lvl="1"/>
            <a:r>
              <a:rPr lang="en-US" altLang="en-US" dirty="0"/>
              <a:t>we want to find the </a:t>
            </a:r>
            <a:r>
              <a:rPr lang="en-US" altLang="en-US" b="1" dirty="0"/>
              <a:t>solution (goal)</a:t>
            </a:r>
            <a:r>
              <a:rPr lang="en-US" altLang="en-US" dirty="0"/>
              <a:t> by minimizing or maximizing the value of this function</a:t>
            </a:r>
          </a:p>
        </p:txBody>
      </p:sp>
    </p:spTree>
    <p:extLst>
      <p:ext uri="{BB962C8B-B14F-4D97-AF65-F5344CB8AC3E}">
        <p14:creationId xmlns:p14="http://schemas.microsoft.com/office/powerpoint/2010/main" val="252363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9B303047-2CC0-4E2F-8791-999B6EB7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/>
              <a:t>Application of Local search algorithms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ED63B443-A361-40D9-A20E-486C4402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There are many important applications of local search algorithms such as:</a:t>
            </a:r>
          </a:p>
          <a:p>
            <a:pPr lvl="1"/>
            <a:r>
              <a:rPr lang="en-US" altLang="en-US" dirty="0"/>
              <a:t>integrated-circuit design, </a:t>
            </a:r>
          </a:p>
          <a:p>
            <a:pPr lvl="1"/>
            <a:r>
              <a:rPr lang="en-US" altLang="en-US" dirty="0"/>
              <a:t>factory floor layout, </a:t>
            </a:r>
          </a:p>
          <a:p>
            <a:pPr lvl="1"/>
            <a:r>
              <a:rPr lang="en-US" altLang="en-US" dirty="0"/>
              <a:t>job shop scheduling, </a:t>
            </a:r>
          </a:p>
          <a:p>
            <a:pPr lvl="1"/>
            <a:r>
              <a:rPr lang="en-US" altLang="en-US" dirty="0"/>
              <a:t>telecommunication network optimization,</a:t>
            </a:r>
          </a:p>
          <a:p>
            <a:pPr lvl="1"/>
            <a:r>
              <a:rPr lang="en-US" altLang="en-US" dirty="0"/>
              <a:t>vehicle routing</a:t>
            </a:r>
          </a:p>
        </p:txBody>
      </p:sp>
    </p:spTree>
    <p:extLst>
      <p:ext uri="{BB962C8B-B14F-4D97-AF65-F5344CB8AC3E}">
        <p14:creationId xmlns:p14="http://schemas.microsoft.com/office/powerpoint/2010/main" val="1447600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EE68D252-5E14-461E-AC0D-B3035FF5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Search Algorithms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0A650001-8935-4CC5-97B4-EA353528F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065" y="1197405"/>
            <a:ext cx="5039264" cy="3511061"/>
          </a:xfrm>
        </p:spPr>
        <p:txBody>
          <a:bodyPr>
            <a:normAutofit fontScale="92500"/>
          </a:bodyPr>
          <a:lstStyle/>
          <a:p>
            <a:r>
              <a:rPr lang="en-US" altLang="en-US" sz="2400" dirty="0"/>
              <a:t>Consider </a:t>
            </a:r>
            <a:r>
              <a:rPr lang="en-US" altLang="en-US" sz="2400" i="1" dirty="0"/>
              <a:t>state space landscape</a:t>
            </a:r>
          </a:p>
          <a:p>
            <a:r>
              <a:rPr lang="en-US" altLang="en-US" sz="2400" dirty="0"/>
              <a:t>A landscape has both “location” and “elevation”.</a:t>
            </a:r>
          </a:p>
          <a:p>
            <a:r>
              <a:rPr lang="en-US" altLang="en-US" sz="2400" dirty="0"/>
              <a:t>If elevation corresponds to </a:t>
            </a:r>
            <a:r>
              <a:rPr lang="en-US" altLang="en-US" sz="2400" i="1" dirty="0"/>
              <a:t>cost</a:t>
            </a:r>
            <a:r>
              <a:rPr lang="en-US" altLang="en-US" sz="2400" dirty="0"/>
              <a:t>, then the aim is to find the lowest valley- a </a:t>
            </a:r>
            <a:r>
              <a:rPr lang="en-US" altLang="en-US" sz="2400" b="1" dirty="0"/>
              <a:t>global minimum</a:t>
            </a:r>
          </a:p>
          <a:p>
            <a:r>
              <a:rPr lang="en-US" altLang="en-US" sz="2400" dirty="0"/>
              <a:t>If elevation corresponds to an </a:t>
            </a:r>
            <a:r>
              <a:rPr lang="en-US" altLang="en-US" sz="2400" i="1" dirty="0"/>
              <a:t>objective function</a:t>
            </a:r>
            <a:r>
              <a:rPr lang="en-US" altLang="en-US" sz="2400" dirty="0"/>
              <a:t>, then the aim is to find the highest peak- a </a:t>
            </a:r>
            <a:r>
              <a:rPr lang="en-US" altLang="en-US" sz="2400" b="1" dirty="0"/>
              <a:t>global maximum.</a:t>
            </a:r>
          </a:p>
        </p:txBody>
      </p:sp>
      <p:pic>
        <p:nvPicPr>
          <p:cNvPr id="4" name="Picture 4" descr="hill-climbing">
            <a:extLst>
              <a:ext uri="{FF2B5EF4-FFF2-40B4-BE49-F238E27FC236}">
                <a16:creationId xmlns:a16="http://schemas.microsoft.com/office/drawing/2014/main" id="{759374EA-AA20-4E49-89C3-9A22F92A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960930"/>
            <a:ext cx="3054100" cy="2448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740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E998-F553-4E74-A991-1CD733E6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4C95-D7D4-4C8C-A0CB-5969F450F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8720" y="1025536"/>
            <a:ext cx="6413609" cy="3511061"/>
          </a:xfrm>
        </p:spPr>
        <p:txBody>
          <a:bodyPr/>
          <a:lstStyle/>
          <a:p>
            <a:r>
              <a:rPr lang="en-US" sz="1500" dirty="0"/>
              <a:t>HC exploits the neighborhood </a:t>
            </a:r>
          </a:p>
          <a:p>
            <a:pPr lvl="1"/>
            <a:r>
              <a:rPr lang="en-US" sz="1350" dirty="0"/>
              <a:t>like Greedy Best-First search, it chooses what looks best locally</a:t>
            </a:r>
          </a:p>
          <a:p>
            <a:pPr lvl="1"/>
            <a:r>
              <a:rPr lang="en-US" sz="1350" dirty="0"/>
              <a:t>doesn't allow backtracking or jumping to an alternative path since there is no Frontier list</a:t>
            </a:r>
          </a:p>
          <a:p>
            <a:pPr lvl="1"/>
            <a:r>
              <a:rPr lang="en-US" sz="1350" dirty="0"/>
              <a:t>It evaluates the current state with next states (whether it is better or not)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6FE174F5-14F2-4D29-9FDF-0C9DCEE1F390}"/>
              </a:ext>
            </a:extLst>
          </p:cNvPr>
          <p:cNvGrpSpPr/>
          <p:nvPr/>
        </p:nvGrpSpPr>
        <p:grpSpPr>
          <a:xfrm>
            <a:off x="1828800" y="2319021"/>
            <a:ext cx="5720715" cy="2727008"/>
            <a:chOff x="1609991" y="3266694"/>
            <a:chExt cx="7627620" cy="363601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55A6F5A-6ADF-4FC6-99D0-1BB0CEB7D6AE}"/>
                </a:ext>
              </a:extLst>
            </p:cNvPr>
            <p:cNvSpPr/>
            <p:nvPr/>
          </p:nvSpPr>
          <p:spPr>
            <a:xfrm>
              <a:off x="1609991" y="3266694"/>
              <a:ext cx="7627619" cy="3038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41A996C4-6C63-46EC-B8CA-28724670AB28}"/>
                </a:ext>
              </a:extLst>
            </p:cNvPr>
            <p:cNvSpPr/>
            <p:nvPr/>
          </p:nvSpPr>
          <p:spPr>
            <a:xfrm>
              <a:off x="2442095" y="5165598"/>
              <a:ext cx="6115050" cy="857250"/>
            </a:xfrm>
            <a:custGeom>
              <a:avLst/>
              <a:gdLst/>
              <a:ahLst/>
              <a:cxnLst/>
              <a:rect l="l" t="t" r="r" b="b"/>
              <a:pathLst>
                <a:path w="6115050" h="857250">
                  <a:moveTo>
                    <a:pt x="6115050" y="852678"/>
                  </a:moveTo>
                  <a:lnTo>
                    <a:pt x="6115050" y="3809"/>
                  </a:lnTo>
                  <a:lnTo>
                    <a:pt x="6110478" y="0"/>
                  </a:lnTo>
                  <a:lnTo>
                    <a:pt x="4571" y="0"/>
                  </a:lnTo>
                  <a:lnTo>
                    <a:pt x="0" y="3810"/>
                  </a:lnTo>
                  <a:lnTo>
                    <a:pt x="0" y="852678"/>
                  </a:lnTo>
                  <a:lnTo>
                    <a:pt x="4572" y="857250"/>
                  </a:lnTo>
                  <a:lnTo>
                    <a:pt x="9144" y="857250"/>
                  </a:lnTo>
                  <a:lnTo>
                    <a:pt x="9144" y="19050"/>
                  </a:lnTo>
                  <a:lnTo>
                    <a:pt x="19050" y="9144"/>
                  </a:lnTo>
                  <a:lnTo>
                    <a:pt x="19050" y="19050"/>
                  </a:lnTo>
                  <a:lnTo>
                    <a:pt x="6096000" y="19049"/>
                  </a:lnTo>
                  <a:lnTo>
                    <a:pt x="6096000" y="9143"/>
                  </a:lnTo>
                  <a:lnTo>
                    <a:pt x="6105144" y="19049"/>
                  </a:lnTo>
                  <a:lnTo>
                    <a:pt x="6105144" y="857250"/>
                  </a:lnTo>
                  <a:lnTo>
                    <a:pt x="6110478" y="857250"/>
                  </a:lnTo>
                  <a:lnTo>
                    <a:pt x="6115050" y="852678"/>
                  </a:lnTo>
                  <a:close/>
                </a:path>
                <a:path w="6115050" h="857250">
                  <a:moveTo>
                    <a:pt x="19050" y="19050"/>
                  </a:moveTo>
                  <a:lnTo>
                    <a:pt x="19050" y="9144"/>
                  </a:lnTo>
                  <a:lnTo>
                    <a:pt x="9144" y="19050"/>
                  </a:lnTo>
                  <a:lnTo>
                    <a:pt x="19050" y="19050"/>
                  </a:lnTo>
                  <a:close/>
                </a:path>
                <a:path w="6115050" h="857250">
                  <a:moveTo>
                    <a:pt x="19050" y="838200"/>
                  </a:moveTo>
                  <a:lnTo>
                    <a:pt x="19050" y="19050"/>
                  </a:lnTo>
                  <a:lnTo>
                    <a:pt x="9144" y="19050"/>
                  </a:lnTo>
                  <a:lnTo>
                    <a:pt x="9144" y="838200"/>
                  </a:lnTo>
                  <a:lnTo>
                    <a:pt x="19050" y="838200"/>
                  </a:lnTo>
                  <a:close/>
                </a:path>
                <a:path w="6115050" h="857250">
                  <a:moveTo>
                    <a:pt x="6105144" y="838200"/>
                  </a:moveTo>
                  <a:lnTo>
                    <a:pt x="9144" y="838200"/>
                  </a:lnTo>
                  <a:lnTo>
                    <a:pt x="19050" y="847344"/>
                  </a:lnTo>
                  <a:lnTo>
                    <a:pt x="19050" y="857250"/>
                  </a:lnTo>
                  <a:lnTo>
                    <a:pt x="6096000" y="857250"/>
                  </a:lnTo>
                  <a:lnTo>
                    <a:pt x="6096000" y="847344"/>
                  </a:lnTo>
                  <a:lnTo>
                    <a:pt x="6105144" y="838200"/>
                  </a:lnTo>
                  <a:close/>
                </a:path>
                <a:path w="6115050" h="857250">
                  <a:moveTo>
                    <a:pt x="19050" y="857250"/>
                  </a:moveTo>
                  <a:lnTo>
                    <a:pt x="19050" y="847344"/>
                  </a:lnTo>
                  <a:lnTo>
                    <a:pt x="9144" y="838200"/>
                  </a:lnTo>
                  <a:lnTo>
                    <a:pt x="9144" y="857250"/>
                  </a:lnTo>
                  <a:lnTo>
                    <a:pt x="19050" y="857250"/>
                  </a:lnTo>
                  <a:close/>
                </a:path>
                <a:path w="6115050" h="857250">
                  <a:moveTo>
                    <a:pt x="6105144" y="19049"/>
                  </a:moveTo>
                  <a:lnTo>
                    <a:pt x="6096000" y="9143"/>
                  </a:lnTo>
                  <a:lnTo>
                    <a:pt x="6096000" y="19049"/>
                  </a:lnTo>
                  <a:lnTo>
                    <a:pt x="6105144" y="19049"/>
                  </a:lnTo>
                  <a:close/>
                </a:path>
                <a:path w="6115050" h="857250">
                  <a:moveTo>
                    <a:pt x="6105144" y="838200"/>
                  </a:moveTo>
                  <a:lnTo>
                    <a:pt x="6105144" y="19049"/>
                  </a:lnTo>
                  <a:lnTo>
                    <a:pt x="6096000" y="19049"/>
                  </a:lnTo>
                  <a:lnTo>
                    <a:pt x="6096000" y="838200"/>
                  </a:lnTo>
                  <a:lnTo>
                    <a:pt x="6105144" y="838200"/>
                  </a:lnTo>
                  <a:close/>
                </a:path>
                <a:path w="6115050" h="857250">
                  <a:moveTo>
                    <a:pt x="6105144" y="857250"/>
                  </a:moveTo>
                  <a:lnTo>
                    <a:pt x="6105144" y="838200"/>
                  </a:lnTo>
                  <a:lnTo>
                    <a:pt x="6096000" y="847344"/>
                  </a:lnTo>
                  <a:lnTo>
                    <a:pt x="6096000" y="857250"/>
                  </a:lnTo>
                  <a:lnTo>
                    <a:pt x="6105144" y="8572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6056475-108F-4A2A-908A-C27228E14316}"/>
                </a:ext>
              </a:extLst>
            </p:cNvPr>
            <p:cNvSpPr/>
            <p:nvPr/>
          </p:nvSpPr>
          <p:spPr>
            <a:xfrm>
              <a:off x="5194439" y="601294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190499"/>
                  </a:moveTo>
                  <a:lnTo>
                    <a:pt x="285750" y="190499"/>
                  </a:lnTo>
                  <a:lnTo>
                    <a:pt x="285750" y="0"/>
                  </a:lnTo>
                  <a:lnTo>
                    <a:pt x="95249" y="0"/>
                  </a:lnTo>
                  <a:lnTo>
                    <a:pt x="95250" y="190500"/>
                  </a:lnTo>
                  <a:lnTo>
                    <a:pt x="0" y="190500"/>
                  </a:lnTo>
                  <a:lnTo>
                    <a:pt x="190500" y="381000"/>
                  </a:lnTo>
                  <a:lnTo>
                    <a:pt x="381000" y="190499"/>
                  </a:lnTo>
                  <a:close/>
                </a:path>
              </a:pathLst>
            </a:custGeom>
            <a:solidFill>
              <a:srgbClr val="727CA3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7E0CB472-5925-42FA-B102-6CA965CB4599}"/>
                </a:ext>
              </a:extLst>
            </p:cNvPr>
            <p:cNvSpPr/>
            <p:nvPr/>
          </p:nvSpPr>
          <p:spPr>
            <a:xfrm>
              <a:off x="5171579" y="6003798"/>
              <a:ext cx="427990" cy="403860"/>
            </a:xfrm>
            <a:custGeom>
              <a:avLst/>
              <a:gdLst/>
              <a:ahLst/>
              <a:cxnLst/>
              <a:rect l="l" t="t" r="r" b="b"/>
              <a:pathLst>
                <a:path w="427989" h="403860">
                  <a:moveTo>
                    <a:pt x="118110" y="190500"/>
                  </a:moveTo>
                  <a:lnTo>
                    <a:pt x="0" y="190500"/>
                  </a:lnTo>
                  <a:lnTo>
                    <a:pt x="22860" y="213360"/>
                  </a:lnTo>
                  <a:lnTo>
                    <a:pt x="22860" y="209550"/>
                  </a:lnTo>
                  <a:lnTo>
                    <a:pt x="29718" y="192786"/>
                  </a:lnTo>
                  <a:lnTo>
                    <a:pt x="46481" y="209550"/>
                  </a:lnTo>
                  <a:lnTo>
                    <a:pt x="108965" y="209550"/>
                  </a:lnTo>
                  <a:lnTo>
                    <a:pt x="108965" y="199644"/>
                  </a:lnTo>
                  <a:lnTo>
                    <a:pt x="118110" y="190500"/>
                  </a:lnTo>
                  <a:close/>
                </a:path>
                <a:path w="427989" h="403860">
                  <a:moveTo>
                    <a:pt x="46481" y="209550"/>
                  </a:moveTo>
                  <a:lnTo>
                    <a:pt x="29718" y="192786"/>
                  </a:lnTo>
                  <a:lnTo>
                    <a:pt x="22860" y="209550"/>
                  </a:lnTo>
                  <a:lnTo>
                    <a:pt x="46481" y="209550"/>
                  </a:lnTo>
                  <a:close/>
                </a:path>
                <a:path w="427989" h="403860">
                  <a:moveTo>
                    <a:pt x="213740" y="376809"/>
                  </a:moveTo>
                  <a:lnTo>
                    <a:pt x="46481" y="209550"/>
                  </a:lnTo>
                  <a:lnTo>
                    <a:pt x="22860" y="209550"/>
                  </a:lnTo>
                  <a:lnTo>
                    <a:pt x="22860" y="213360"/>
                  </a:lnTo>
                  <a:lnTo>
                    <a:pt x="207264" y="397764"/>
                  </a:lnTo>
                  <a:lnTo>
                    <a:pt x="207264" y="383286"/>
                  </a:lnTo>
                  <a:lnTo>
                    <a:pt x="213740" y="376809"/>
                  </a:lnTo>
                  <a:close/>
                </a:path>
                <a:path w="427989" h="403860">
                  <a:moveTo>
                    <a:pt x="318516" y="190499"/>
                  </a:moveTo>
                  <a:lnTo>
                    <a:pt x="318516" y="0"/>
                  </a:lnTo>
                  <a:lnTo>
                    <a:pt x="108965" y="0"/>
                  </a:lnTo>
                  <a:lnTo>
                    <a:pt x="108965" y="190500"/>
                  </a:lnTo>
                  <a:lnTo>
                    <a:pt x="118110" y="190500"/>
                  </a:lnTo>
                  <a:lnTo>
                    <a:pt x="118110" y="19050"/>
                  </a:lnTo>
                  <a:lnTo>
                    <a:pt x="128016" y="9144"/>
                  </a:lnTo>
                  <a:lnTo>
                    <a:pt x="128016" y="19050"/>
                  </a:lnTo>
                  <a:lnTo>
                    <a:pt x="299466" y="19049"/>
                  </a:lnTo>
                  <a:lnTo>
                    <a:pt x="299466" y="9143"/>
                  </a:lnTo>
                  <a:lnTo>
                    <a:pt x="308610" y="19049"/>
                  </a:lnTo>
                  <a:lnTo>
                    <a:pt x="308610" y="190499"/>
                  </a:lnTo>
                  <a:lnTo>
                    <a:pt x="318516" y="190499"/>
                  </a:lnTo>
                  <a:close/>
                </a:path>
                <a:path w="427989" h="403860">
                  <a:moveTo>
                    <a:pt x="128016" y="209550"/>
                  </a:moveTo>
                  <a:lnTo>
                    <a:pt x="128016" y="19050"/>
                  </a:lnTo>
                  <a:lnTo>
                    <a:pt x="118110" y="19050"/>
                  </a:lnTo>
                  <a:lnTo>
                    <a:pt x="118110" y="190500"/>
                  </a:lnTo>
                  <a:lnTo>
                    <a:pt x="108965" y="199644"/>
                  </a:lnTo>
                  <a:lnTo>
                    <a:pt x="108965" y="209550"/>
                  </a:lnTo>
                  <a:lnTo>
                    <a:pt x="128016" y="209550"/>
                  </a:lnTo>
                  <a:close/>
                </a:path>
                <a:path w="427989" h="403860">
                  <a:moveTo>
                    <a:pt x="128016" y="19050"/>
                  </a:moveTo>
                  <a:lnTo>
                    <a:pt x="128016" y="9144"/>
                  </a:lnTo>
                  <a:lnTo>
                    <a:pt x="118110" y="19050"/>
                  </a:lnTo>
                  <a:lnTo>
                    <a:pt x="128016" y="19050"/>
                  </a:lnTo>
                  <a:close/>
                </a:path>
                <a:path w="427989" h="403860">
                  <a:moveTo>
                    <a:pt x="220218" y="383286"/>
                  </a:moveTo>
                  <a:lnTo>
                    <a:pt x="213740" y="376809"/>
                  </a:lnTo>
                  <a:lnTo>
                    <a:pt x="207264" y="383286"/>
                  </a:lnTo>
                  <a:lnTo>
                    <a:pt x="220218" y="383286"/>
                  </a:lnTo>
                  <a:close/>
                </a:path>
                <a:path w="427989" h="403860">
                  <a:moveTo>
                    <a:pt x="220218" y="397026"/>
                  </a:moveTo>
                  <a:lnTo>
                    <a:pt x="220218" y="383286"/>
                  </a:lnTo>
                  <a:lnTo>
                    <a:pt x="207264" y="383286"/>
                  </a:lnTo>
                  <a:lnTo>
                    <a:pt x="207264" y="397764"/>
                  </a:lnTo>
                  <a:lnTo>
                    <a:pt x="213360" y="403860"/>
                  </a:lnTo>
                  <a:lnTo>
                    <a:pt x="220218" y="397026"/>
                  </a:lnTo>
                  <a:close/>
                </a:path>
                <a:path w="427989" h="403860">
                  <a:moveTo>
                    <a:pt x="403860" y="214037"/>
                  </a:moveTo>
                  <a:lnTo>
                    <a:pt x="403860" y="209549"/>
                  </a:lnTo>
                  <a:lnTo>
                    <a:pt x="381000" y="209550"/>
                  </a:lnTo>
                  <a:lnTo>
                    <a:pt x="213740" y="376809"/>
                  </a:lnTo>
                  <a:lnTo>
                    <a:pt x="220218" y="383286"/>
                  </a:lnTo>
                  <a:lnTo>
                    <a:pt x="220218" y="397026"/>
                  </a:lnTo>
                  <a:lnTo>
                    <a:pt x="403860" y="214037"/>
                  </a:lnTo>
                  <a:close/>
                </a:path>
                <a:path w="427989" h="403860">
                  <a:moveTo>
                    <a:pt x="308610" y="19049"/>
                  </a:moveTo>
                  <a:lnTo>
                    <a:pt x="299466" y="9143"/>
                  </a:lnTo>
                  <a:lnTo>
                    <a:pt x="299466" y="19049"/>
                  </a:lnTo>
                  <a:lnTo>
                    <a:pt x="308610" y="19049"/>
                  </a:lnTo>
                  <a:close/>
                </a:path>
                <a:path w="427989" h="403860">
                  <a:moveTo>
                    <a:pt x="318516" y="209550"/>
                  </a:moveTo>
                  <a:lnTo>
                    <a:pt x="318516" y="199644"/>
                  </a:lnTo>
                  <a:lnTo>
                    <a:pt x="308610" y="190499"/>
                  </a:lnTo>
                  <a:lnTo>
                    <a:pt x="308610" y="19049"/>
                  </a:lnTo>
                  <a:lnTo>
                    <a:pt x="299466" y="19049"/>
                  </a:lnTo>
                  <a:lnTo>
                    <a:pt x="299466" y="209550"/>
                  </a:lnTo>
                  <a:lnTo>
                    <a:pt x="318516" y="209550"/>
                  </a:lnTo>
                  <a:close/>
                </a:path>
                <a:path w="427989" h="403860">
                  <a:moveTo>
                    <a:pt x="427481" y="190499"/>
                  </a:moveTo>
                  <a:lnTo>
                    <a:pt x="308610" y="190499"/>
                  </a:lnTo>
                  <a:lnTo>
                    <a:pt x="318516" y="199644"/>
                  </a:lnTo>
                  <a:lnTo>
                    <a:pt x="318516" y="209550"/>
                  </a:lnTo>
                  <a:lnTo>
                    <a:pt x="381000" y="209550"/>
                  </a:lnTo>
                  <a:lnTo>
                    <a:pt x="397764" y="192785"/>
                  </a:lnTo>
                  <a:lnTo>
                    <a:pt x="403860" y="209549"/>
                  </a:lnTo>
                  <a:lnTo>
                    <a:pt x="403860" y="214037"/>
                  </a:lnTo>
                  <a:lnTo>
                    <a:pt x="427481" y="190499"/>
                  </a:lnTo>
                  <a:close/>
                </a:path>
                <a:path w="427989" h="403860">
                  <a:moveTo>
                    <a:pt x="403860" y="209549"/>
                  </a:moveTo>
                  <a:lnTo>
                    <a:pt x="397764" y="192785"/>
                  </a:lnTo>
                  <a:lnTo>
                    <a:pt x="381000" y="209550"/>
                  </a:lnTo>
                  <a:lnTo>
                    <a:pt x="403860" y="209549"/>
                  </a:lnTo>
                  <a:close/>
                </a:path>
              </a:pathLst>
            </a:custGeom>
            <a:solidFill>
              <a:srgbClr val="525977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E338085F-3A68-4DAA-A5FA-979347CDACC2}"/>
                </a:ext>
              </a:extLst>
            </p:cNvPr>
            <p:cNvSpPr/>
            <p:nvPr/>
          </p:nvSpPr>
          <p:spPr>
            <a:xfrm>
              <a:off x="3213239" y="6317742"/>
              <a:ext cx="4267200" cy="584835"/>
            </a:xfrm>
            <a:custGeom>
              <a:avLst/>
              <a:gdLst/>
              <a:ahLst/>
              <a:cxnLst/>
              <a:rect l="l" t="t" r="r" b="b"/>
              <a:pathLst>
                <a:path w="4267200" h="584834">
                  <a:moveTo>
                    <a:pt x="4267199" y="584454"/>
                  </a:moveTo>
                  <a:lnTo>
                    <a:pt x="4267199" y="0"/>
                  </a:lnTo>
                  <a:lnTo>
                    <a:pt x="0" y="0"/>
                  </a:lnTo>
                  <a:lnTo>
                    <a:pt x="0" y="584454"/>
                  </a:lnTo>
                  <a:lnTo>
                    <a:pt x="4267199" y="584454"/>
                  </a:lnTo>
                  <a:close/>
                </a:path>
              </a:pathLst>
            </a:custGeom>
            <a:solidFill>
              <a:srgbClr val="FDD2C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2F9DBD2-3953-48A9-89FF-46D743B9F799}"/>
              </a:ext>
            </a:extLst>
          </p:cNvPr>
          <p:cNvSpPr txBox="1"/>
          <p:nvPr/>
        </p:nvSpPr>
        <p:spPr bwMode="auto">
          <a:xfrm>
            <a:off x="3031236" y="4601489"/>
            <a:ext cx="457568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525">
              <a:spcBef>
                <a:spcPts val="75"/>
              </a:spcBef>
            </a:pPr>
            <a:r>
              <a:rPr lang="en-US" sz="1200" spc="-4" dirty="0">
                <a:latin typeface="Arial"/>
                <a:cs typeface="Arial"/>
              </a:rPr>
              <a:t>Current node is replaced by the</a:t>
            </a:r>
            <a:r>
              <a:rPr lang="en-US" sz="1200" spc="-15" dirty="0">
                <a:latin typeface="Arial"/>
                <a:cs typeface="Arial"/>
              </a:rPr>
              <a:t> </a:t>
            </a:r>
            <a:r>
              <a:rPr lang="en-US" sz="1200" spc="-4" dirty="0">
                <a:latin typeface="Arial"/>
                <a:cs typeface="Arial"/>
              </a:rPr>
              <a:t>best</a:t>
            </a:r>
            <a:endParaRPr lang="en-US" sz="1350" dirty="0">
              <a:latin typeface="Arial"/>
              <a:cs typeface="Arial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1DD1065-445B-447F-863C-D5A9E9FF9B76}"/>
              </a:ext>
            </a:extLst>
          </p:cNvPr>
          <p:cNvSpPr txBox="1"/>
          <p:nvPr/>
        </p:nvSpPr>
        <p:spPr>
          <a:xfrm>
            <a:off x="3031236" y="4897500"/>
            <a:ext cx="3200400" cy="112018"/>
          </a:xfrm>
          <a:prstGeom prst="rect">
            <a:avLst/>
          </a:prstGeom>
          <a:solidFill>
            <a:srgbClr val="FDD2CF"/>
          </a:solidFill>
        </p:spPr>
        <p:txBody>
          <a:bodyPr vert="horz" wrap="square" lIns="0" tIns="0" rIns="0" bIns="0" rtlCol="0">
            <a:spAutoFit/>
          </a:bodyPr>
          <a:lstStyle/>
          <a:p>
            <a:pPr marL="68104">
              <a:lnSpc>
                <a:spcPts val="818"/>
              </a:lnSpc>
            </a:pPr>
            <a:r>
              <a:rPr sz="1200" spc="-4" dirty="0">
                <a:latin typeface="Arial"/>
                <a:cs typeface="Arial"/>
              </a:rPr>
              <a:t>successor (if it is better than current</a:t>
            </a:r>
            <a:r>
              <a:rPr sz="1200" spc="34" dirty="0">
                <a:latin typeface="Arial"/>
                <a:cs typeface="Arial"/>
              </a:rPr>
              <a:t> </a:t>
            </a:r>
            <a:r>
              <a:rPr sz="1200" spc="-4" dirty="0">
                <a:latin typeface="Arial"/>
                <a:cs typeface="Arial"/>
              </a:rPr>
              <a:t>node)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16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Tree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0B9EDC-059D-4FB6-8B74-EF700F45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10" y="1044700"/>
            <a:ext cx="6644620" cy="39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7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Traveling Salesman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03B2B-243D-4BBB-998C-D7A39BD3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86" y="1350110"/>
            <a:ext cx="4695227" cy="33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57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8-Puzzle 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525C7-F76A-4122-8196-A35077119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35" y="1197405"/>
            <a:ext cx="513635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82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Informed (Heuristic) Search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127929-D86E-4CE9-832E-109BA5EC8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604" y="1197405"/>
            <a:ext cx="7329840" cy="3664919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altLang="en-US" sz="2600" dirty="0"/>
              <a:t>Informed searches use </a:t>
            </a:r>
            <a:r>
              <a:rPr lang="en-US" altLang="en-US" sz="2600" i="1" dirty="0"/>
              <a:t>domain knowledge </a:t>
            </a:r>
            <a:r>
              <a:rPr lang="en-US" altLang="en-US" sz="2600" dirty="0"/>
              <a:t>to guide selection of the best path to continue searching</a:t>
            </a:r>
            <a:endParaRPr lang="en-US" altLang="en-US" sz="2600" i="1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600" dirty="0">
                <a:solidFill>
                  <a:srgbClr val="CC3300"/>
                </a:solidFill>
              </a:rPr>
              <a:t>Heuristics</a:t>
            </a:r>
            <a:r>
              <a:rPr lang="en-US" altLang="en-US" sz="2600" dirty="0"/>
              <a:t> are used, which are informed guesses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600" dirty="0"/>
              <a:t>Heuristic means "serving to aid discovery“</a:t>
            </a:r>
          </a:p>
          <a:p>
            <a:pPr>
              <a:lnSpc>
                <a:spcPct val="90000"/>
              </a:lnSpc>
            </a:pPr>
            <a:r>
              <a:rPr lang="en-US" altLang="en-US" sz="2600" b="1" dirty="0"/>
              <a:t>Best-first search (for small search spaces)</a:t>
            </a:r>
          </a:p>
          <a:p>
            <a:pPr lvl="1">
              <a:lnSpc>
                <a:spcPct val="90000"/>
              </a:lnSpc>
            </a:pPr>
            <a:r>
              <a:rPr lang="en-US" altLang="en-US" sz="2600" dirty="0"/>
              <a:t>Greedy best-first search</a:t>
            </a:r>
          </a:p>
          <a:p>
            <a:pPr lvl="1">
              <a:lnSpc>
                <a:spcPct val="90000"/>
              </a:lnSpc>
            </a:pPr>
            <a:r>
              <a:rPr lang="en-US" altLang="en-US" sz="2600" dirty="0"/>
              <a:t>A</a:t>
            </a:r>
            <a:r>
              <a:rPr lang="en-US" altLang="en-US" sz="2600" baseline="30000" dirty="0"/>
              <a:t>*</a:t>
            </a:r>
            <a:r>
              <a:rPr lang="en-US" altLang="en-US" sz="2600" dirty="0"/>
              <a:t> search</a:t>
            </a:r>
            <a:endParaRPr lang="el-GR" altLang="en-US" sz="2600" dirty="0"/>
          </a:p>
          <a:p>
            <a:pPr lvl="1">
              <a:lnSpc>
                <a:spcPct val="90000"/>
              </a:lnSpc>
            </a:pPr>
            <a:r>
              <a:rPr lang="en-US" altLang="en-US" sz="2600" dirty="0"/>
              <a:t>Iterative Deepening A*</a:t>
            </a:r>
          </a:p>
          <a:p>
            <a:pPr>
              <a:lnSpc>
                <a:spcPct val="90000"/>
              </a:lnSpc>
            </a:pPr>
            <a:r>
              <a:rPr lang="en-US" altLang="en-US" sz="2600" b="1" dirty="0"/>
              <a:t>Local search algorithms (for large search spaces)</a:t>
            </a:r>
          </a:p>
          <a:p>
            <a:pPr lvl="1">
              <a:lnSpc>
                <a:spcPct val="90000"/>
              </a:lnSpc>
            </a:pPr>
            <a:r>
              <a:rPr lang="en-US" altLang="en-US" sz="2600" dirty="0"/>
              <a:t>Hill-climbing search</a:t>
            </a:r>
          </a:p>
          <a:p>
            <a:pPr lvl="1">
              <a:lnSpc>
                <a:spcPct val="90000"/>
              </a:lnSpc>
            </a:pPr>
            <a:r>
              <a:rPr lang="en-US" altLang="en-US" sz="2600" dirty="0"/>
              <a:t>Simulated annealing search</a:t>
            </a:r>
          </a:p>
          <a:p>
            <a:pPr lvl="1">
              <a:lnSpc>
                <a:spcPct val="90000"/>
              </a:lnSpc>
            </a:pPr>
            <a:r>
              <a:rPr lang="en-US" altLang="en-US" sz="2600" dirty="0"/>
              <a:t>Local beam search</a:t>
            </a:r>
          </a:p>
          <a:p>
            <a:pPr>
              <a:lnSpc>
                <a:spcPct val="90000"/>
              </a:lnSpc>
            </a:pPr>
            <a:r>
              <a:rPr lang="en-US" altLang="en-US" sz="2600" b="1" dirty="0"/>
              <a:t>Genetic algorithms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 algn="ctr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433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1">
            <a:extLst>
              <a:ext uri="{FF2B5EF4-FFF2-40B4-BE49-F238E27FC236}">
                <a16:creationId xmlns:a16="http://schemas.microsoft.com/office/drawing/2014/main" id="{00313836-7CAF-4DCC-92E3-303236775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dirty="0"/>
              <a:t>Hill Climbing Search and Local Maxima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93247FC-CD4A-42D9-9EC7-029FDB1E82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02" y="1196975"/>
            <a:ext cx="5720171" cy="3511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344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1">
            <a:extLst>
              <a:ext uri="{FF2B5EF4-FFF2-40B4-BE49-F238E27FC236}">
                <a16:creationId xmlns:a16="http://schemas.microsoft.com/office/drawing/2014/main" id="{65BBCD17-D1C9-4FC1-B33A-F7CAF649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dirty="0"/>
              <a:t>Hill Climbing Search and Local Maxima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A08F3B3-EAA1-40E5-8F0F-B386DC4A0E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2" y="1196975"/>
            <a:ext cx="5254632" cy="3511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767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>
            <a:extLst>
              <a:ext uri="{FF2B5EF4-FFF2-40B4-BE49-F238E27FC236}">
                <a16:creationId xmlns:a16="http://schemas.microsoft.com/office/drawing/2014/main" id="{0E8CB602-53F8-4FC5-B3BF-579A07D0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b="1" dirty="0"/>
              <a:t>Hill Climbing Search and Local Maxima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5199015-5DBB-440C-AD9B-88C4E56664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30" y="1196975"/>
            <a:ext cx="5756515" cy="3511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955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A343-CDB4-4808-B0C9-7B544F3B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Maxima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35585-BD97-47AD-AE65-F33B468C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10" y="1197405"/>
            <a:ext cx="6312166" cy="384218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9716B1E-FC03-4556-A230-57C5C0E72C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70" y="2266340"/>
            <a:ext cx="2699118" cy="1465619"/>
          </a:xfrm>
        </p:spPr>
      </p:pic>
    </p:spTree>
    <p:extLst>
      <p:ext uri="{BB962C8B-B14F-4D97-AF65-F5344CB8AC3E}">
        <p14:creationId xmlns:p14="http://schemas.microsoft.com/office/powerpoint/2010/main" val="81726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A343-CDB4-4808-B0C9-7B544F3B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Maxima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CDA89-3CE8-4D21-985C-0E04D80C6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15" y="1350110"/>
            <a:ext cx="5764916" cy="33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24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F5C782D7-14B4-4C64-8944-49FA6140B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Hill climbing and local maxima</a:t>
            </a:r>
          </a:p>
        </p:txBody>
      </p:sp>
      <p:sp>
        <p:nvSpPr>
          <p:cNvPr id="19459" name="Rectangle 8">
            <a:extLst>
              <a:ext uri="{FF2B5EF4-FFF2-40B4-BE49-F238E27FC236}">
                <a16:creationId xmlns:a16="http://schemas.microsoft.com/office/drawing/2014/main" id="{D9C33100-8B80-4DE8-A792-8D3B01D8492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1670" y="1831601"/>
            <a:ext cx="4428444" cy="28575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/>
              <a:t>When local maxima exist, hill climbing is suboptimal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i="1" dirty="0"/>
              <a:t>Simple (often effective) solution</a:t>
            </a:r>
          </a:p>
          <a:p>
            <a:pPr lvl="1" eaLnBrk="1" hangingPunct="1"/>
            <a:r>
              <a:rPr lang="en-US" altLang="en-US" dirty="0"/>
              <a:t>Multiple random restarts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8B304A3-5351-4CAE-9117-95FBE5DB3D35}"/>
              </a:ext>
            </a:extLst>
          </p:cNvPr>
          <p:cNvSpPr/>
          <p:nvPr/>
        </p:nvSpPr>
        <p:spPr>
          <a:xfrm>
            <a:off x="5335524" y="1960930"/>
            <a:ext cx="3141033" cy="154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4E920EB9-7870-4DCA-A4C8-1FB3FF54F85E}"/>
              </a:ext>
            </a:extLst>
          </p:cNvPr>
          <p:cNvSpPr/>
          <p:nvPr/>
        </p:nvSpPr>
        <p:spPr>
          <a:xfrm>
            <a:off x="6321210" y="3596486"/>
            <a:ext cx="1095207" cy="237093"/>
          </a:xfrm>
          <a:custGeom>
            <a:avLst/>
            <a:gdLst/>
            <a:ahLst/>
            <a:cxnLst/>
            <a:rect l="l" t="t" r="r" b="b"/>
            <a:pathLst>
              <a:path w="1610360" h="348614">
                <a:moveTo>
                  <a:pt x="805141" y="248831"/>
                </a:moveTo>
                <a:lnTo>
                  <a:pt x="805053" y="247635"/>
                </a:lnTo>
                <a:lnTo>
                  <a:pt x="798483" y="206014"/>
                </a:lnTo>
                <a:lnTo>
                  <a:pt x="786384" y="172212"/>
                </a:lnTo>
                <a:lnTo>
                  <a:pt x="784098" y="170688"/>
                </a:lnTo>
                <a:lnTo>
                  <a:pt x="784098" y="169926"/>
                </a:lnTo>
                <a:lnTo>
                  <a:pt x="783336" y="169926"/>
                </a:lnTo>
                <a:lnTo>
                  <a:pt x="781812" y="169164"/>
                </a:lnTo>
                <a:lnTo>
                  <a:pt x="781812" y="168402"/>
                </a:lnTo>
                <a:lnTo>
                  <a:pt x="781050" y="168402"/>
                </a:lnTo>
                <a:lnTo>
                  <a:pt x="780288" y="167640"/>
                </a:lnTo>
                <a:lnTo>
                  <a:pt x="778764" y="167640"/>
                </a:lnTo>
                <a:lnTo>
                  <a:pt x="777494" y="167005"/>
                </a:lnTo>
                <a:lnTo>
                  <a:pt x="32766" y="166878"/>
                </a:lnTo>
                <a:lnTo>
                  <a:pt x="13968" y="92325"/>
                </a:lnTo>
                <a:lnTo>
                  <a:pt x="10994" y="51482"/>
                </a:lnTo>
                <a:lnTo>
                  <a:pt x="9906" y="17526"/>
                </a:lnTo>
                <a:lnTo>
                  <a:pt x="9906" y="0"/>
                </a:lnTo>
                <a:lnTo>
                  <a:pt x="0" y="762"/>
                </a:lnTo>
                <a:lnTo>
                  <a:pt x="0" y="18288"/>
                </a:lnTo>
                <a:lnTo>
                  <a:pt x="1749" y="52674"/>
                </a:lnTo>
                <a:lnTo>
                  <a:pt x="4953" y="96173"/>
                </a:lnTo>
                <a:lnTo>
                  <a:pt x="11776" y="139020"/>
                </a:lnTo>
                <a:lnTo>
                  <a:pt x="24384" y="171450"/>
                </a:lnTo>
                <a:lnTo>
                  <a:pt x="25908" y="172974"/>
                </a:lnTo>
                <a:lnTo>
                  <a:pt x="25908" y="173736"/>
                </a:lnTo>
                <a:lnTo>
                  <a:pt x="26670" y="173736"/>
                </a:lnTo>
                <a:lnTo>
                  <a:pt x="28194" y="175260"/>
                </a:lnTo>
                <a:lnTo>
                  <a:pt x="28956" y="175260"/>
                </a:lnTo>
                <a:lnTo>
                  <a:pt x="29718" y="176022"/>
                </a:lnTo>
                <a:lnTo>
                  <a:pt x="31242" y="176022"/>
                </a:lnTo>
                <a:lnTo>
                  <a:pt x="32766" y="176784"/>
                </a:lnTo>
                <a:lnTo>
                  <a:pt x="775716" y="176784"/>
                </a:lnTo>
                <a:lnTo>
                  <a:pt x="775716" y="176022"/>
                </a:lnTo>
                <a:lnTo>
                  <a:pt x="777240" y="176784"/>
                </a:lnTo>
                <a:lnTo>
                  <a:pt x="778002" y="177546"/>
                </a:lnTo>
                <a:lnTo>
                  <a:pt x="778002" y="178308"/>
                </a:lnTo>
                <a:lnTo>
                  <a:pt x="781050" y="181356"/>
                </a:lnTo>
                <a:lnTo>
                  <a:pt x="781812" y="183642"/>
                </a:lnTo>
                <a:lnTo>
                  <a:pt x="783336" y="186690"/>
                </a:lnTo>
                <a:lnTo>
                  <a:pt x="784098" y="190500"/>
                </a:lnTo>
                <a:lnTo>
                  <a:pt x="785622" y="193548"/>
                </a:lnTo>
                <a:lnTo>
                  <a:pt x="786384" y="198120"/>
                </a:lnTo>
                <a:lnTo>
                  <a:pt x="787908" y="201930"/>
                </a:lnTo>
                <a:lnTo>
                  <a:pt x="788670" y="206502"/>
                </a:lnTo>
                <a:lnTo>
                  <a:pt x="790194" y="211836"/>
                </a:lnTo>
                <a:lnTo>
                  <a:pt x="790956" y="217170"/>
                </a:lnTo>
                <a:lnTo>
                  <a:pt x="794487" y="239496"/>
                </a:lnTo>
                <a:lnTo>
                  <a:pt x="797080" y="262742"/>
                </a:lnTo>
                <a:lnTo>
                  <a:pt x="798706" y="286062"/>
                </a:lnTo>
                <a:lnTo>
                  <a:pt x="799338" y="308610"/>
                </a:lnTo>
                <a:lnTo>
                  <a:pt x="800100" y="326136"/>
                </a:lnTo>
                <a:lnTo>
                  <a:pt x="800100" y="325374"/>
                </a:lnTo>
                <a:lnTo>
                  <a:pt x="801949" y="285979"/>
                </a:lnTo>
                <a:lnTo>
                  <a:pt x="803714" y="261870"/>
                </a:lnTo>
                <a:lnTo>
                  <a:pt x="805141" y="248831"/>
                </a:lnTo>
                <a:close/>
              </a:path>
              <a:path w="1610360" h="348614">
                <a:moveTo>
                  <a:pt x="33528" y="166878"/>
                </a:moveTo>
                <a:lnTo>
                  <a:pt x="32004" y="166116"/>
                </a:lnTo>
                <a:lnTo>
                  <a:pt x="32766" y="166878"/>
                </a:lnTo>
                <a:lnTo>
                  <a:pt x="33528" y="166878"/>
                </a:lnTo>
                <a:close/>
              </a:path>
              <a:path w="1610360" h="348614">
                <a:moveTo>
                  <a:pt x="777240" y="176784"/>
                </a:moveTo>
                <a:lnTo>
                  <a:pt x="775716" y="176022"/>
                </a:lnTo>
                <a:lnTo>
                  <a:pt x="775716" y="176784"/>
                </a:lnTo>
                <a:lnTo>
                  <a:pt x="777240" y="176784"/>
                </a:lnTo>
                <a:close/>
              </a:path>
              <a:path w="1610360" h="348614">
                <a:moveTo>
                  <a:pt x="777494" y="177292"/>
                </a:moveTo>
                <a:lnTo>
                  <a:pt x="777240" y="176784"/>
                </a:lnTo>
                <a:lnTo>
                  <a:pt x="776478" y="176784"/>
                </a:lnTo>
                <a:lnTo>
                  <a:pt x="777494" y="177292"/>
                </a:lnTo>
                <a:close/>
              </a:path>
              <a:path w="1610360" h="348614">
                <a:moveTo>
                  <a:pt x="778002" y="177546"/>
                </a:moveTo>
                <a:lnTo>
                  <a:pt x="777240" y="176784"/>
                </a:lnTo>
                <a:lnTo>
                  <a:pt x="777494" y="177292"/>
                </a:lnTo>
                <a:lnTo>
                  <a:pt x="778002" y="177546"/>
                </a:lnTo>
                <a:close/>
              </a:path>
              <a:path w="1610360" h="348614">
                <a:moveTo>
                  <a:pt x="778002" y="178308"/>
                </a:moveTo>
                <a:lnTo>
                  <a:pt x="778002" y="177546"/>
                </a:lnTo>
                <a:lnTo>
                  <a:pt x="777494" y="177292"/>
                </a:lnTo>
                <a:lnTo>
                  <a:pt x="778002" y="178308"/>
                </a:lnTo>
                <a:close/>
              </a:path>
              <a:path w="1610360" h="348614">
                <a:moveTo>
                  <a:pt x="810006" y="342900"/>
                </a:moveTo>
                <a:lnTo>
                  <a:pt x="810006" y="325374"/>
                </a:lnTo>
                <a:lnTo>
                  <a:pt x="808193" y="289835"/>
                </a:lnTo>
                <a:lnTo>
                  <a:pt x="805141" y="248831"/>
                </a:lnTo>
                <a:lnTo>
                  <a:pt x="803714" y="261870"/>
                </a:lnTo>
                <a:lnTo>
                  <a:pt x="801949" y="285979"/>
                </a:lnTo>
                <a:lnTo>
                  <a:pt x="800100" y="325374"/>
                </a:lnTo>
                <a:lnTo>
                  <a:pt x="800100" y="342900"/>
                </a:lnTo>
                <a:lnTo>
                  <a:pt x="810006" y="342900"/>
                </a:lnTo>
                <a:close/>
              </a:path>
              <a:path w="1610360" h="348614">
                <a:moveTo>
                  <a:pt x="810006" y="345948"/>
                </a:moveTo>
                <a:lnTo>
                  <a:pt x="810006" y="342900"/>
                </a:lnTo>
                <a:lnTo>
                  <a:pt x="800100" y="342900"/>
                </a:lnTo>
                <a:lnTo>
                  <a:pt x="800100" y="345948"/>
                </a:lnTo>
                <a:lnTo>
                  <a:pt x="802386" y="348234"/>
                </a:lnTo>
                <a:lnTo>
                  <a:pt x="807720" y="348234"/>
                </a:lnTo>
                <a:lnTo>
                  <a:pt x="810006" y="345948"/>
                </a:lnTo>
                <a:close/>
              </a:path>
              <a:path w="1610360" h="348614">
                <a:moveTo>
                  <a:pt x="1578102" y="176403"/>
                </a:moveTo>
                <a:lnTo>
                  <a:pt x="1578102" y="166116"/>
                </a:lnTo>
                <a:lnTo>
                  <a:pt x="1577340" y="166878"/>
                </a:lnTo>
                <a:lnTo>
                  <a:pt x="832866" y="166878"/>
                </a:lnTo>
                <a:lnTo>
                  <a:pt x="831342" y="167640"/>
                </a:lnTo>
                <a:lnTo>
                  <a:pt x="829818" y="167640"/>
                </a:lnTo>
                <a:lnTo>
                  <a:pt x="829056" y="168402"/>
                </a:lnTo>
                <a:lnTo>
                  <a:pt x="828294" y="168402"/>
                </a:lnTo>
                <a:lnTo>
                  <a:pt x="826770" y="169926"/>
                </a:lnTo>
                <a:lnTo>
                  <a:pt x="826008" y="169926"/>
                </a:lnTo>
                <a:lnTo>
                  <a:pt x="826008" y="170688"/>
                </a:lnTo>
                <a:lnTo>
                  <a:pt x="824484" y="172212"/>
                </a:lnTo>
                <a:lnTo>
                  <a:pt x="822960" y="174498"/>
                </a:lnTo>
                <a:lnTo>
                  <a:pt x="819536" y="180057"/>
                </a:lnTo>
                <a:lnTo>
                  <a:pt x="816278" y="188947"/>
                </a:lnTo>
                <a:lnTo>
                  <a:pt x="811530" y="204978"/>
                </a:lnTo>
                <a:lnTo>
                  <a:pt x="810006" y="215646"/>
                </a:lnTo>
                <a:lnTo>
                  <a:pt x="806339" y="237890"/>
                </a:lnTo>
                <a:lnTo>
                  <a:pt x="805141" y="248831"/>
                </a:lnTo>
                <a:lnTo>
                  <a:pt x="808193" y="289835"/>
                </a:lnTo>
                <a:lnTo>
                  <a:pt x="810006" y="325374"/>
                </a:lnTo>
                <a:lnTo>
                  <a:pt x="810006" y="326136"/>
                </a:lnTo>
                <a:lnTo>
                  <a:pt x="811089" y="292199"/>
                </a:lnTo>
                <a:lnTo>
                  <a:pt x="814054" y="251321"/>
                </a:lnTo>
                <a:lnTo>
                  <a:pt x="820328" y="210894"/>
                </a:lnTo>
                <a:lnTo>
                  <a:pt x="831342" y="178308"/>
                </a:lnTo>
                <a:lnTo>
                  <a:pt x="832866" y="176784"/>
                </a:lnTo>
                <a:lnTo>
                  <a:pt x="834390" y="176022"/>
                </a:lnTo>
                <a:lnTo>
                  <a:pt x="834390" y="176784"/>
                </a:lnTo>
                <a:lnTo>
                  <a:pt x="1577594" y="176657"/>
                </a:lnTo>
                <a:lnTo>
                  <a:pt x="1578102" y="176403"/>
                </a:lnTo>
                <a:close/>
              </a:path>
              <a:path w="1610360" h="348614">
                <a:moveTo>
                  <a:pt x="833628" y="176784"/>
                </a:moveTo>
                <a:lnTo>
                  <a:pt x="832866" y="176784"/>
                </a:lnTo>
                <a:lnTo>
                  <a:pt x="832104" y="177546"/>
                </a:lnTo>
                <a:lnTo>
                  <a:pt x="833628" y="176784"/>
                </a:lnTo>
                <a:close/>
              </a:path>
              <a:path w="1610360" h="348614">
                <a:moveTo>
                  <a:pt x="834390" y="176784"/>
                </a:moveTo>
                <a:lnTo>
                  <a:pt x="834390" y="176022"/>
                </a:lnTo>
                <a:lnTo>
                  <a:pt x="832866" y="176784"/>
                </a:lnTo>
                <a:lnTo>
                  <a:pt x="834390" y="176784"/>
                </a:lnTo>
                <a:close/>
              </a:path>
              <a:path w="1610360" h="348614">
                <a:moveTo>
                  <a:pt x="1577594" y="166370"/>
                </a:moveTo>
                <a:lnTo>
                  <a:pt x="1576578" y="166878"/>
                </a:lnTo>
                <a:lnTo>
                  <a:pt x="1577340" y="166878"/>
                </a:lnTo>
                <a:lnTo>
                  <a:pt x="1577594" y="166370"/>
                </a:lnTo>
                <a:close/>
              </a:path>
              <a:path w="1610360" h="348614">
                <a:moveTo>
                  <a:pt x="1578102" y="166116"/>
                </a:moveTo>
                <a:lnTo>
                  <a:pt x="1577594" y="166370"/>
                </a:lnTo>
                <a:lnTo>
                  <a:pt x="1577340" y="166878"/>
                </a:lnTo>
                <a:lnTo>
                  <a:pt x="1578102" y="166116"/>
                </a:lnTo>
                <a:close/>
              </a:path>
              <a:path w="1610360" h="348614">
                <a:moveTo>
                  <a:pt x="1610106" y="18288"/>
                </a:moveTo>
                <a:lnTo>
                  <a:pt x="1610106" y="762"/>
                </a:lnTo>
                <a:lnTo>
                  <a:pt x="1600200" y="0"/>
                </a:lnTo>
                <a:lnTo>
                  <a:pt x="1600200" y="17526"/>
                </a:lnTo>
                <a:lnTo>
                  <a:pt x="1599438" y="35052"/>
                </a:lnTo>
                <a:lnTo>
                  <a:pt x="1596904" y="83624"/>
                </a:lnTo>
                <a:lnTo>
                  <a:pt x="1590294" y="131826"/>
                </a:lnTo>
                <a:lnTo>
                  <a:pt x="1588770" y="136398"/>
                </a:lnTo>
                <a:lnTo>
                  <a:pt x="1588008" y="141732"/>
                </a:lnTo>
                <a:lnTo>
                  <a:pt x="1585391" y="148043"/>
                </a:lnTo>
                <a:lnTo>
                  <a:pt x="1584007" y="158508"/>
                </a:lnTo>
                <a:lnTo>
                  <a:pt x="1579626" y="163830"/>
                </a:lnTo>
                <a:lnTo>
                  <a:pt x="1578102" y="165354"/>
                </a:lnTo>
                <a:lnTo>
                  <a:pt x="1577594" y="166370"/>
                </a:lnTo>
                <a:lnTo>
                  <a:pt x="1578102" y="166116"/>
                </a:lnTo>
                <a:lnTo>
                  <a:pt x="1578102" y="176403"/>
                </a:lnTo>
                <a:lnTo>
                  <a:pt x="1578864" y="176022"/>
                </a:lnTo>
                <a:lnTo>
                  <a:pt x="1580388" y="176022"/>
                </a:lnTo>
                <a:lnTo>
                  <a:pt x="1581150" y="175260"/>
                </a:lnTo>
                <a:lnTo>
                  <a:pt x="1581912" y="175260"/>
                </a:lnTo>
                <a:lnTo>
                  <a:pt x="1581912" y="174498"/>
                </a:lnTo>
                <a:lnTo>
                  <a:pt x="1583436" y="173736"/>
                </a:lnTo>
                <a:lnTo>
                  <a:pt x="1584198" y="173736"/>
                </a:lnTo>
                <a:lnTo>
                  <a:pt x="1584198" y="172974"/>
                </a:lnTo>
                <a:lnTo>
                  <a:pt x="1586484" y="171450"/>
                </a:lnTo>
                <a:lnTo>
                  <a:pt x="1598583" y="137647"/>
                </a:lnTo>
                <a:lnTo>
                  <a:pt x="1605153" y="96026"/>
                </a:lnTo>
                <a:lnTo>
                  <a:pt x="1608293" y="53826"/>
                </a:lnTo>
                <a:lnTo>
                  <a:pt x="1610106" y="18288"/>
                </a:lnTo>
                <a:close/>
              </a:path>
            </a:pathLst>
          </a:custGeom>
          <a:solidFill>
            <a:srgbClr val="727CA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23F8D0B-0C97-4683-B39D-0BC940DE5888}"/>
              </a:ext>
            </a:extLst>
          </p:cNvPr>
          <p:cNvSpPr txBox="1"/>
          <p:nvPr/>
        </p:nvSpPr>
        <p:spPr>
          <a:xfrm>
            <a:off x="6066921" y="3848522"/>
            <a:ext cx="1521025" cy="385491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 marR="3455">
              <a:spcBef>
                <a:spcPts val="68"/>
              </a:spcBef>
            </a:pPr>
            <a:r>
              <a:rPr sz="1224" spc="-4" dirty="0">
                <a:latin typeface="Arial"/>
                <a:cs typeface="Arial"/>
              </a:rPr>
              <a:t>Optimal when</a:t>
            </a:r>
            <a:r>
              <a:rPr sz="1224" spc="-38" dirty="0">
                <a:latin typeface="Arial"/>
                <a:cs typeface="Arial"/>
              </a:rPr>
              <a:t> </a:t>
            </a:r>
            <a:r>
              <a:rPr sz="1224" dirty="0">
                <a:latin typeface="Arial"/>
                <a:cs typeface="Arial"/>
              </a:rPr>
              <a:t>starting  </a:t>
            </a:r>
            <a:r>
              <a:rPr sz="1224" spc="-4" dirty="0">
                <a:latin typeface="Arial"/>
                <a:cs typeface="Arial"/>
              </a:rPr>
              <a:t>in one </a:t>
            </a:r>
            <a:r>
              <a:rPr sz="1224" dirty="0">
                <a:latin typeface="Arial"/>
                <a:cs typeface="Arial"/>
              </a:rPr>
              <a:t>of </a:t>
            </a:r>
            <a:r>
              <a:rPr sz="1224" spc="-4" dirty="0">
                <a:latin typeface="Arial"/>
                <a:cs typeface="Arial"/>
              </a:rPr>
              <a:t>these</a:t>
            </a:r>
            <a:r>
              <a:rPr sz="1224" spc="-38" dirty="0">
                <a:latin typeface="Arial"/>
                <a:cs typeface="Arial"/>
              </a:rPr>
              <a:t> </a:t>
            </a:r>
            <a:r>
              <a:rPr sz="1224" dirty="0">
                <a:latin typeface="Arial"/>
                <a:cs typeface="Arial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78169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800" dirty="0"/>
              <a:t>Block World Example using Local Heuristic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40AA6-8972-4C82-A7B0-6275E43B5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30" y="1265330"/>
            <a:ext cx="54959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42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800" dirty="0"/>
              <a:t>Block World Example using Local Heuristic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0C93E-39BE-4E08-AF4E-A6D3E84E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30" y="1157974"/>
            <a:ext cx="5191970" cy="37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92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800" dirty="0"/>
              <a:t>Block World Example using Local Heuristic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DBDF3-1361-49C1-82D3-2CA6F6DBF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30" y="1197405"/>
            <a:ext cx="5200157" cy="36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3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400" dirty="0"/>
              <a:t>Block World Example using Global Heuristic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D2025-8CEA-4066-B218-2C2CDA04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5" y="1202658"/>
            <a:ext cx="55626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66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02253-CCB9-4FE4-9AF2-7999D628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09" y="1693197"/>
            <a:ext cx="6699951" cy="316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5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400" dirty="0"/>
              <a:t>Block World Example using Global Heuristic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2A242-61A2-4EEA-8EAF-B2AF3B07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835" y="1134464"/>
            <a:ext cx="4875697" cy="375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72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400" dirty="0"/>
              <a:t>Block World Example using Global Heuristic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E1EAE-6835-4EFC-B7B5-596B36B0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600" y="1044700"/>
            <a:ext cx="5593847" cy="39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56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400" dirty="0"/>
              <a:t>Block World Example using Global Heuristic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496ED-67EC-451A-9AB7-4EF23999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5" y="1197405"/>
            <a:ext cx="5531202" cy="377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73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400" dirty="0"/>
              <a:t>Block World Example using Global Heuristic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C0236-6BC1-4A28-A99E-474648BC2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30" y="1197405"/>
            <a:ext cx="5181107" cy="344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8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400" dirty="0"/>
              <a:t>Block World Example using Global Heuristic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43CDC-65FC-4490-B31F-40145AAC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720" y="1070785"/>
            <a:ext cx="6153150" cy="38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400" dirty="0"/>
              <a:t>Block World Example using Global Heuristic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412551-3E14-45FB-AF68-1B4B87B4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5" y="1197405"/>
            <a:ext cx="6096000" cy="38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60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A0F5DF1-17CC-4B85-AD09-2A90F4CB8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400" dirty="0"/>
              <a:t>Block World Example using Global Heuristic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8CFC4-F92A-4F15-9486-782AFC6F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25" y="1119350"/>
            <a:ext cx="6048375" cy="380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4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06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637">
              <a:spcBef>
                <a:spcPts val="65"/>
              </a:spcBef>
            </a:pPr>
            <a:r>
              <a:rPr spc="-4" dirty="0"/>
              <a:t>Hill-climbing search</a:t>
            </a:r>
            <a:r>
              <a:rPr spc="31" dirty="0"/>
              <a:t> </a:t>
            </a:r>
            <a:r>
              <a:rPr spc="-7" dirty="0"/>
              <a:t>problems</a:t>
            </a:r>
          </a:p>
        </p:txBody>
      </p:sp>
      <p:sp>
        <p:nvSpPr>
          <p:cNvPr id="3" name="object 3"/>
          <p:cNvSpPr/>
          <p:nvPr/>
        </p:nvSpPr>
        <p:spPr>
          <a:xfrm>
            <a:off x="3503065" y="1844198"/>
            <a:ext cx="5153347" cy="2951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2282330" y="1100042"/>
            <a:ext cx="4579340" cy="614665"/>
          </a:xfrm>
          <a:prstGeom prst="rect">
            <a:avLst/>
          </a:prstGeom>
        </p:spPr>
        <p:txBody>
          <a:bodyPr vert="horz" wrap="square" lIns="0" tIns="60461" rIns="0" bIns="0" rtlCol="0">
            <a:spAutoFit/>
          </a:bodyPr>
          <a:lstStyle/>
          <a:p>
            <a:pPr marL="195203" indent="-186565">
              <a:spcBef>
                <a:spcPts val="476"/>
              </a:spcBef>
              <a:buClr>
                <a:srgbClr val="717BA3"/>
              </a:buClr>
              <a:buSzPct val="75000"/>
              <a:buFont typeface="Arial"/>
              <a:buChar char=""/>
              <a:tabLst>
                <a:tab pos="194771" algn="l"/>
                <a:tab pos="195203" algn="l"/>
              </a:tabLst>
            </a:pPr>
            <a:r>
              <a:rPr sz="1632" spc="-82" dirty="0">
                <a:solidFill>
                  <a:srgbClr val="C00000"/>
                </a:solidFill>
                <a:latin typeface="Trebuchet MS"/>
                <a:cs typeface="Trebuchet MS"/>
              </a:rPr>
              <a:t>Local </a:t>
            </a:r>
            <a:r>
              <a:rPr sz="1632" spc="-126" dirty="0">
                <a:solidFill>
                  <a:srgbClr val="C00000"/>
                </a:solidFill>
                <a:latin typeface="Trebuchet MS"/>
                <a:cs typeface="Trebuchet MS"/>
              </a:rPr>
              <a:t>maxima</a:t>
            </a:r>
            <a:r>
              <a:rPr sz="1632" spc="-126" dirty="0">
                <a:latin typeface="Trebuchet MS"/>
                <a:cs typeface="Trebuchet MS"/>
              </a:rPr>
              <a:t>: </a:t>
            </a:r>
            <a:r>
              <a:rPr sz="1632" spc="-164" dirty="0">
                <a:latin typeface="Trebuchet MS"/>
                <a:cs typeface="Trebuchet MS"/>
              </a:rPr>
              <a:t>a </a:t>
            </a:r>
            <a:r>
              <a:rPr sz="1632" spc="-102" dirty="0">
                <a:latin typeface="Trebuchet MS"/>
                <a:cs typeface="Trebuchet MS"/>
              </a:rPr>
              <a:t>peak </a:t>
            </a:r>
            <a:r>
              <a:rPr sz="1632" spc="-113" dirty="0">
                <a:latin typeface="Trebuchet MS"/>
                <a:cs typeface="Trebuchet MS"/>
              </a:rPr>
              <a:t>that </a:t>
            </a:r>
            <a:r>
              <a:rPr sz="1632" spc="-71" dirty="0">
                <a:latin typeface="Trebuchet MS"/>
                <a:cs typeface="Trebuchet MS"/>
              </a:rPr>
              <a:t>is </a:t>
            </a:r>
            <a:r>
              <a:rPr sz="1632" spc="-55" dirty="0">
                <a:latin typeface="Trebuchet MS"/>
                <a:cs typeface="Trebuchet MS"/>
              </a:rPr>
              <a:t>not </a:t>
            </a:r>
            <a:r>
              <a:rPr sz="1632" spc="-102" dirty="0">
                <a:latin typeface="Trebuchet MS"/>
                <a:cs typeface="Trebuchet MS"/>
              </a:rPr>
              <a:t>global</a:t>
            </a:r>
            <a:r>
              <a:rPr sz="1632" spc="-139" dirty="0">
                <a:latin typeface="Trebuchet MS"/>
                <a:cs typeface="Trebuchet MS"/>
              </a:rPr>
              <a:t> </a:t>
            </a:r>
            <a:r>
              <a:rPr sz="1632" spc="-89" dirty="0">
                <a:latin typeface="Trebuchet MS"/>
                <a:cs typeface="Trebuchet MS"/>
              </a:rPr>
              <a:t>max</a:t>
            </a:r>
            <a:endParaRPr sz="1632" dirty="0">
              <a:latin typeface="Trebuchet MS"/>
              <a:cs typeface="Trebuchet MS"/>
            </a:endParaRPr>
          </a:p>
          <a:p>
            <a:pPr marL="195203" indent="-186565">
              <a:spcBef>
                <a:spcPts val="408"/>
              </a:spcBef>
              <a:buClr>
                <a:srgbClr val="717BA3"/>
              </a:buClr>
              <a:buSzPct val="75000"/>
              <a:buFont typeface="Arial"/>
              <a:buChar char=""/>
              <a:tabLst>
                <a:tab pos="194771" algn="l"/>
                <a:tab pos="195203" algn="l"/>
              </a:tabLst>
            </a:pPr>
            <a:r>
              <a:rPr sz="1632" spc="-133" dirty="0">
                <a:solidFill>
                  <a:srgbClr val="C00000"/>
                </a:solidFill>
                <a:latin typeface="Trebuchet MS"/>
                <a:cs typeface="Trebuchet MS"/>
              </a:rPr>
              <a:t>Plateau</a:t>
            </a:r>
            <a:r>
              <a:rPr sz="1632" spc="-133" dirty="0">
                <a:latin typeface="Trebuchet MS"/>
                <a:cs typeface="Trebuchet MS"/>
              </a:rPr>
              <a:t>: </a:t>
            </a:r>
            <a:r>
              <a:rPr sz="1632" spc="-164" dirty="0">
                <a:latin typeface="Trebuchet MS"/>
                <a:cs typeface="Trebuchet MS"/>
              </a:rPr>
              <a:t>a </a:t>
            </a:r>
            <a:r>
              <a:rPr sz="1632" spc="-146" dirty="0">
                <a:latin typeface="Trebuchet MS"/>
                <a:cs typeface="Trebuchet MS"/>
              </a:rPr>
              <a:t>flat </a:t>
            </a:r>
            <a:r>
              <a:rPr sz="1632" spc="-116" dirty="0">
                <a:latin typeface="Trebuchet MS"/>
                <a:cs typeface="Trebuchet MS"/>
              </a:rPr>
              <a:t>area </a:t>
            </a:r>
            <a:r>
              <a:rPr sz="1632" spc="-133" dirty="0">
                <a:latin typeface="Trebuchet MS"/>
                <a:cs typeface="Trebuchet MS"/>
              </a:rPr>
              <a:t>(flat </a:t>
            </a:r>
            <a:r>
              <a:rPr sz="1632" spc="-98" dirty="0">
                <a:latin typeface="Trebuchet MS"/>
                <a:cs typeface="Trebuchet MS"/>
              </a:rPr>
              <a:t>local </a:t>
            </a:r>
            <a:r>
              <a:rPr sz="1632" spc="-126" dirty="0">
                <a:latin typeface="Trebuchet MS"/>
                <a:cs typeface="Trebuchet MS"/>
              </a:rPr>
              <a:t>max,</a:t>
            </a:r>
            <a:r>
              <a:rPr sz="1632" spc="-177" dirty="0">
                <a:latin typeface="Trebuchet MS"/>
                <a:cs typeface="Trebuchet MS"/>
              </a:rPr>
              <a:t> </a:t>
            </a:r>
            <a:r>
              <a:rPr sz="1632" spc="-62" dirty="0">
                <a:latin typeface="Trebuchet MS"/>
                <a:cs typeface="Trebuchet MS"/>
              </a:rPr>
              <a:t>shoulder)</a:t>
            </a:r>
            <a:endParaRPr sz="1632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8720" y="3996368"/>
            <a:ext cx="4568975" cy="588624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180087" marR="3455" indent="-171881">
              <a:lnSpc>
                <a:spcPct val="120800"/>
              </a:lnSpc>
              <a:spcBef>
                <a:spcPts val="68"/>
              </a:spcBef>
              <a:tabLst>
                <a:tab pos="194771" algn="l"/>
              </a:tabLst>
            </a:pPr>
            <a:r>
              <a:rPr sz="1224" spc="-350" dirty="0">
                <a:solidFill>
                  <a:srgbClr val="717BA3"/>
                </a:solidFill>
                <a:latin typeface="Arial"/>
                <a:cs typeface="Arial"/>
              </a:rPr>
              <a:t>		</a:t>
            </a:r>
            <a:r>
              <a:rPr sz="1632" spc="-95" dirty="0">
                <a:solidFill>
                  <a:srgbClr val="C00000"/>
                </a:solidFill>
                <a:latin typeface="Trebuchet MS"/>
                <a:cs typeface="Trebuchet MS"/>
              </a:rPr>
              <a:t>Ridges</a:t>
            </a:r>
            <a:r>
              <a:rPr sz="1632" spc="-95" dirty="0">
                <a:latin typeface="Trebuchet MS"/>
                <a:cs typeface="Trebuchet MS"/>
              </a:rPr>
              <a:t>: </a:t>
            </a:r>
            <a:r>
              <a:rPr sz="1632" spc="-164" dirty="0">
                <a:latin typeface="Trebuchet MS"/>
                <a:cs typeface="Trebuchet MS"/>
              </a:rPr>
              <a:t>a </a:t>
            </a:r>
            <a:r>
              <a:rPr sz="1632" spc="-89" dirty="0">
                <a:latin typeface="Trebuchet MS"/>
                <a:cs typeface="Trebuchet MS"/>
              </a:rPr>
              <a:t>sequence of </a:t>
            </a:r>
            <a:r>
              <a:rPr sz="1632" spc="-98" dirty="0">
                <a:latin typeface="Trebuchet MS"/>
                <a:cs typeface="Trebuchet MS"/>
              </a:rPr>
              <a:t>local </a:t>
            </a:r>
            <a:r>
              <a:rPr sz="1632" spc="-89" dirty="0">
                <a:latin typeface="Trebuchet MS"/>
                <a:cs typeface="Trebuchet MS"/>
              </a:rPr>
              <a:t>max </a:t>
            </a:r>
            <a:r>
              <a:rPr sz="1632" spc="-113" dirty="0">
                <a:latin typeface="Trebuchet MS"/>
                <a:cs typeface="Trebuchet MS"/>
              </a:rPr>
              <a:t>that </a:t>
            </a:r>
            <a:r>
              <a:rPr sz="1632" spc="-71" dirty="0">
                <a:latin typeface="Trebuchet MS"/>
                <a:cs typeface="Trebuchet MS"/>
              </a:rPr>
              <a:t>is </a:t>
            </a:r>
            <a:r>
              <a:rPr sz="1632" spc="-68" dirty="0">
                <a:latin typeface="Trebuchet MS"/>
                <a:cs typeface="Trebuchet MS"/>
              </a:rPr>
              <a:t>very  </a:t>
            </a:r>
            <a:r>
              <a:rPr sz="1632" spc="-122" dirty="0">
                <a:latin typeface="Trebuchet MS"/>
                <a:cs typeface="Trebuchet MS"/>
              </a:rPr>
              <a:t>difficult </a:t>
            </a:r>
            <a:r>
              <a:rPr sz="1632" spc="-62" dirty="0">
                <a:latin typeface="Trebuchet MS"/>
                <a:cs typeface="Trebuchet MS"/>
              </a:rPr>
              <a:t>for </a:t>
            </a:r>
            <a:r>
              <a:rPr sz="1632" spc="-92" dirty="0">
                <a:latin typeface="Trebuchet MS"/>
                <a:cs typeface="Trebuchet MS"/>
              </a:rPr>
              <a:t>greedy </a:t>
            </a:r>
            <a:r>
              <a:rPr sz="1632" spc="-89" dirty="0">
                <a:latin typeface="Trebuchet MS"/>
                <a:cs typeface="Trebuchet MS"/>
              </a:rPr>
              <a:t>algorithm </a:t>
            </a:r>
            <a:r>
              <a:rPr sz="1632" spc="-41" dirty="0">
                <a:latin typeface="Trebuchet MS"/>
                <a:cs typeface="Trebuchet MS"/>
              </a:rPr>
              <a:t>to</a:t>
            </a:r>
            <a:r>
              <a:rPr sz="1632" spc="156" dirty="0">
                <a:latin typeface="Trebuchet MS"/>
                <a:cs typeface="Trebuchet MS"/>
              </a:rPr>
              <a:t> </a:t>
            </a:r>
            <a:r>
              <a:rPr sz="1632" spc="-126" dirty="0">
                <a:latin typeface="Trebuchet MS"/>
                <a:cs typeface="Trebuchet MS"/>
              </a:rPr>
              <a:t>navigate</a:t>
            </a:r>
            <a:r>
              <a:rPr lang="en-US" sz="1632" spc="-126" dirty="0">
                <a:latin typeface="Trebuchet MS"/>
                <a:cs typeface="Trebuchet MS"/>
              </a:rPr>
              <a:t> (chain of mountains)</a:t>
            </a:r>
            <a:endParaRPr sz="1632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42407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2CA2-C9C5-4F5C-A76D-0EF36F48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58AF-2E35-4A03-A004-1A850B3B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655" y="1197405"/>
            <a:ext cx="5344674" cy="3511061"/>
          </a:xfrm>
        </p:spPr>
        <p:txBody>
          <a:bodyPr/>
          <a:lstStyle/>
          <a:p>
            <a:r>
              <a:rPr lang="en-US" sz="1500" dirty="0"/>
              <a:t>Simulated Annealing (SA) allows downward steps.</a:t>
            </a:r>
          </a:p>
          <a:p>
            <a:r>
              <a:rPr lang="en-US" sz="1500" dirty="0"/>
              <a:t>It checks all the neighbours.</a:t>
            </a:r>
          </a:p>
          <a:p>
            <a:r>
              <a:rPr lang="en-US" sz="1500" dirty="0"/>
              <a:t>Origin:</a:t>
            </a:r>
          </a:p>
          <a:p>
            <a:pPr lvl="1"/>
            <a:r>
              <a:rPr lang="en-US" sz="1500" dirty="0"/>
              <a:t>It is a process of metallurgy where metals are slowly cooled to make them reach a state of low energy where they are strong.</a:t>
            </a:r>
          </a:p>
          <a:p>
            <a:r>
              <a:rPr lang="en-US" sz="1500" dirty="0"/>
              <a:t>Intuition:</a:t>
            </a:r>
          </a:p>
          <a:p>
            <a:pPr lvl="1"/>
            <a:r>
              <a:rPr lang="en-US" sz="1500" dirty="0"/>
              <a:t>By allowing occasional ascent in the search process, we might be able to escape the traps of local minima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1274BA-6758-4C1D-826C-9AB887385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" y="2860245"/>
            <a:ext cx="3450431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37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2CA2-C9C5-4F5C-A76D-0EF36F48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8A25F-42DD-46F8-A765-DFA153FA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0" y="1197405"/>
            <a:ext cx="5401011" cy="358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854FD74-F0C2-4FB6-9220-19E331E1A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1425" y="133542"/>
            <a:ext cx="6719019" cy="725349"/>
          </a:xfrm>
        </p:spPr>
        <p:txBody>
          <a:bodyPr>
            <a:normAutofit/>
          </a:bodyPr>
          <a:lstStyle/>
          <a:p>
            <a:r>
              <a:rPr lang="en-US" altLang="en-US" dirty="0"/>
              <a:t>Relaxed Problem</a:t>
            </a:r>
          </a:p>
        </p:txBody>
      </p:sp>
      <p:sp>
        <p:nvSpPr>
          <p:cNvPr id="67587" name="Slide Number Placeholder 4">
            <a:extLst>
              <a:ext uri="{FF2B5EF4-FFF2-40B4-BE49-F238E27FC236}">
                <a16:creationId xmlns:a16="http://schemas.microsoft.com/office/drawing/2014/main" id="{A8B6BC50-B221-4FC4-9CCD-97251ACB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F59838-1108-4AA4-9ED9-FE148AD2233D}" type="slidenum">
              <a:rPr lang="ar-SA" altLang="en-US">
                <a:latin typeface="Tahoma" panose="020B0604030504040204" pitchFamily="34" charset="0"/>
              </a:rPr>
              <a:pPr/>
              <a:t>4</a:t>
            </a:fld>
            <a:endParaRPr lang="en-GB" altLang="en-US">
              <a:latin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A2757-0800-4A67-B422-812ED2A6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25" y="1061162"/>
            <a:ext cx="5955495" cy="408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881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8E3A-8E8E-42B1-B84B-79A7829F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Steps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AF37A8-2BFE-4E65-B400-314D8CDAA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838" y="1443140"/>
            <a:ext cx="6413500" cy="3019220"/>
          </a:xfrm>
        </p:spPr>
      </p:pic>
    </p:spTree>
    <p:extLst>
      <p:ext uri="{BB962C8B-B14F-4D97-AF65-F5344CB8AC3E}">
        <p14:creationId xmlns:p14="http://schemas.microsoft.com/office/powerpoint/2010/main" val="233991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F5E2-C893-4B0A-A721-A38C2607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Escaping Local Maxima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7EBB4C-0E4A-4BBD-8309-7D63CC3C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0" y="1502815"/>
            <a:ext cx="4751296" cy="2940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2100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EAAF5-B158-474E-AF43-5791BD80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9B0DD9-0DA6-4A69-920E-B63F9F0D1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838" y="1203217"/>
            <a:ext cx="6413500" cy="3499065"/>
          </a:xfrm>
        </p:spPr>
      </p:pic>
    </p:spTree>
    <p:extLst>
      <p:ext uri="{BB962C8B-B14F-4D97-AF65-F5344CB8AC3E}">
        <p14:creationId xmlns:p14="http://schemas.microsoft.com/office/powerpoint/2010/main" val="2016535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9BAEC9-D404-450F-8BBE-2BB95012D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DEECB4-93CC-4B77-8789-E260369B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D31EA-8F3D-42A8-AD32-1D991F4F4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5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8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F380F-297A-41FC-B170-8870F2C78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838" y="1233646"/>
            <a:ext cx="6413500" cy="3438208"/>
          </a:xfrm>
        </p:spPr>
      </p:pic>
    </p:spTree>
    <p:extLst>
      <p:ext uri="{BB962C8B-B14F-4D97-AF65-F5344CB8AC3E}">
        <p14:creationId xmlns:p14="http://schemas.microsoft.com/office/powerpoint/2010/main" val="145364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142277-030A-48D6-9A7F-48503C92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C0BFA8-0281-4F4A-9A5E-634AA2645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B9E95-7248-44F0-B3B7-458BA148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95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D1E6DC-8AD8-4907-8715-E875E66C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CAE24-5819-40DC-9702-AD3A646C0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4CB11-D537-42D4-B8DA-95EA27B7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1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C593C3-7B53-4023-95AF-4D7CAD2E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8A241F-4357-4E54-95C2-9D956598E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2444A-774F-4C9B-89C6-6FA89566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54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94C52-43BC-4726-85BE-78E364B5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7BDB8-DAB9-49D3-B9A8-A45F62919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604E9-8F7D-4E73-93D1-4EDBCDC8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07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319CFF-4729-4D1B-A2F0-412BF072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78151-25AA-4D14-9BC5-3CEF7929A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E89EB-C242-4F35-BF13-78FFB5BD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3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3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854FD74-F0C2-4FB6-9220-19E331E1A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Example: 8-Puzzle</a:t>
            </a:r>
          </a:p>
        </p:txBody>
      </p:sp>
      <p:sp>
        <p:nvSpPr>
          <p:cNvPr id="67587" name="Slide Number Placeholder 4">
            <a:extLst>
              <a:ext uri="{FF2B5EF4-FFF2-40B4-BE49-F238E27FC236}">
                <a16:creationId xmlns:a16="http://schemas.microsoft.com/office/drawing/2014/main" id="{A8B6BC50-B221-4FC4-9CCD-97251ACB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F59838-1108-4AA4-9ED9-FE148AD2233D}" type="slidenum">
              <a:rPr lang="ar-SA" altLang="en-US">
                <a:latin typeface="Tahoma" panose="020B0604030504040204" pitchFamily="34" charset="0"/>
              </a:rPr>
              <a:pPr/>
              <a:t>5</a:t>
            </a:fld>
            <a:endParaRPr lang="en-GB" altLang="en-US">
              <a:latin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220FC-A73C-4C97-8211-8F61BDFC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75" y="1733692"/>
            <a:ext cx="5184040" cy="3096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8ED04C-2143-4F7F-B7F9-1553A851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25" y="1044700"/>
            <a:ext cx="351221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77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7E66F3-7E4A-4F11-8449-EF27A0F9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04E20-466C-4DFF-B25E-409108439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F6252-7D0B-4772-ABA9-8341FB54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9144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7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CC67-098C-442F-BA1E-B8929296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Beam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8421-C789-4E31-AB2B-8363AAAEC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Hill Climbing just explores all nodes in one branch until goal found or not being able to explore more nodes.</a:t>
            </a:r>
          </a:p>
          <a:p>
            <a:r>
              <a:rPr lang="en-US" sz="2100" dirty="0"/>
              <a:t>Beam search explores more than one path together. A factor K is used to determine the number of branches explored at a time.</a:t>
            </a:r>
          </a:p>
          <a:p>
            <a:pPr lvl="1"/>
            <a:r>
              <a:rPr lang="en-US" sz="1800" dirty="0"/>
              <a:t>If k=2, then two branches are explored at a time. </a:t>
            </a:r>
          </a:p>
          <a:p>
            <a:pPr lvl="1"/>
            <a:r>
              <a:rPr lang="en-US" sz="1800" dirty="0"/>
              <a:t>if k=4, four branches are explored simultaneously.</a:t>
            </a:r>
          </a:p>
          <a:p>
            <a:r>
              <a:rPr lang="en-US" sz="2100" dirty="0"/>
              <a:t>The branches are best branches based on the used heuristic evaluation function.</a:t>
            </a:r>
          </a:p>
        </p:txBody>
      </p:sp>
    </p:spTree>
    <p:extLst>
      <p:ext uri="{BB962C8B-B14F-4D97-AF65-F5344CB8AC3E}">
        <p14:creationId xmlns:p14="http://schemas.microsoft.com/office/powerpoint/2010/main" val="1780116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EB33B346-D741-43D3-B3A5-11133FD6C9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Local beam Search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0DED78BC-4F95-4E88-998E-9FE669D1F6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100" dirty="0"/>
              <a:t>Keep track of </a:t>
            </a:r>
            <a:r>
              <a:rPr lang="en-US" altLang="en-US" sz="2100" i="1" dirty="0"/>
              <a:t>k</a:t>
            </a:r>
            <a:r>
              <a:rPr lang="en-US" altLang="en-US" sz="2100" dirty="0"/>
              <a:t> states rather than just one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100" dirty="0"/>
              <a:t>Start with </a:t>
            </a:r>
            <a:r>
              <a:rPr lang="en-US" altLang="en-US" sz="2100" i="1" dirty="0"/>
              <a:t>k</a:t>
            </a:r>
            <a:r>
              <a:rPr lang="en-US" altLang="en-US" sz="2100" dirty="0"/>
              <a:t> randomly generated states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100" dirty="0"/>
              <a:t>At each iteration, all the successors of all </a:t>
            </a:r>
            <a:r>
              <a:rPr lang="en-US" altLang="en-US" sz="2100" i="1" dirty="0"/>
              <a:t>k</a:t>
            </a:r>
            <a:r>
              <a:rPr lang="en-US" altLang="en-US" sz="2100" dirty="0"/>
              <a:t> states are generated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100" dirty="0"/>
              <a:t>If any one is a goal state, stop; else select the </a:t>
            </a:r>
            <a:r>
              <a:rPr lang="en-US" altLang="en-US" sz="2100" i="1" dirty="0"/>
              <a:t>k</a:t>
            </a:r>
            <a:r>
              <a:rPr lang="en-US" altLang="en-US" sz="2100" dirty="0"/>
              <a:t> best successors from the complete list and repeat.</a:t>
            </a:r>
          </a:p>
          <a:p>
            <a:r>
              <a:rPr lang="en-US" altLang="en-US" sz="2400" dirty="0"/>
              <a:t>Beam search is useful where k can be selected depending on the memory available.</a:t>
            </a:r>
          </a:p>
          <a:p>
            <a:r>
              <a:rPr lang="en-US" altLang="en-US" sz="2400" dirty="0"/>
              <a:t>The parallel search of beam search leads quickly to abandoning unfruitful states and moves rapidly towards the goal state.</a:t>
            </a:r>
          </a:p>
          <a:p>
            <a:pPr>
              <a:lnSpc>
                <a:spcPct val="90000"/>
              </a:lnSpc>
            </a:pPr>
            <a:endParaRPr lang="en-US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382020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0A31-AA5C-4116-BD85-9DBF7288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FADAB-15DC-46E1-90BE-3D2FFF20C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86CE27-B178-4838-BBE7-CC16B685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14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87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FDC9D2-0733-4FFD-99EB-C9DC631B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8D96A-173B-4334-A6B1-211D4650A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A27F9-3BFF-4E04-8DB9-3785555EB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35"/>
            <a:ext cx="9144000" cy="50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72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0F47D-CB77-45DC-9175-16E6022E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6C91E-CA73-4AE4-A72A-337AE54B3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72A43-1C34-4FAD-95A9-1ADCF903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2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2300A1-7A36-4605-AEA7-58B8BEE1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31D78-040D-4FD5-A73F-F135F78D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6BC46-9E9E-45CA-B92A-14B3A9BD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85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4CFAEC59-65C3-4D4E-9AB8-4AB5EF6C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720" y="281175"/>
            <a:ext cx="6413609" cy="725349"/>
          </a:xfrm>
        </p:spPr>
        <p:txBody>
          <a:bodyPr/>
          <a:lstStyle/>
          <a:p>
            <a:r>
              <a:rPr lang="en-US" dirty="0"/>
              <a:t>Reading 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9BA381-4AB0-4F2F-8E88-0717166C1AAB}"/>
              </a:ext>
            </a:extLst>
          </p:cNvPr>
          <p:cNvSpPr txBox="1"/>
          <p:nvPr/>
        </p:nvSpPr>
        <p:spPr>
          <a:xfrm>
            <a:off x="1212490" y="2266340"/>
            <a:ext cx="702442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>
              <a:latin typeface="Times-Roman"/>
            </a:endParaRPr>
          </a:p>
          <a:p>
            <a:pPr algn="just"/>
            <a:r>
              <a:rPr lang="en-US" sz="2800" b="0" i="0" u="none" strike="noStrike" baseline="0" dirty="0">
                <a:latin typeface="Times-Roman"/>
              </a:rPr>
              <a:t>The content of this lecture comprise of material from Chapter 4 of the course book.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Times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Times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Times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1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83CF-0B70-48E8-8D82-71C7CE5F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8-Puzzle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C929E-7B4A-4230-BD79-4E4119B3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25" y="1038274"/>
            <a:ext cx="5580547" cy="2745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3D5A29-684A-4BA7-94EE-CBEEADA8697E}"/>
              </a:ext>
            </a:extLst>
          </p:cNvPr>
          <p:cNvSpPr txBox="1"/>
          <p:nvPr/>
        </p:nvSpPr>
        <p:spPr>
          <a:xfrm>
            <a:off x="1670605" y="4041508"/>
            <a:ext cx="70244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62" indent="-257162">
              <a:defRPr/>
            </a:pPr>
            <a:r>
              <a:rPr lang="en-US" sz="1600" b="1" dirty="0"/>
              <a:t>Dominance of a Heuristic:</a:t>
            </a:r>
          </a:p>
          <a:p>
            <a:pPr marL="257162" indent="-257162">
              <a:defRPr/>
            </a:pPr>
            <a:r>
              <a:rPr lang="en-US" sz="1600" dirty="0"/>
              <a:t>If h1(n) ≤ h2(n) ≤ h*(n) for all n, then h2 dominates h1 </a:t>
            </a:r>
          </a:p>
          <a:p>
            <a:pPr marL="257162" indent="-257162">
              <a:defRPr/>
            </a:pPr>
            <a:r>
              <a:rPr lang="en-US" sz="1600" dirty="0"/>
              <a:t>h2 is a better heuristic than h1 </a:t>
            </a:r>
          </a:p>
        </p:txBody>
      </p:sp>
    </p:spTree>
    <p:extLst>
      <p:ext uri="{BB962C8B-B14F-4D97-AF65-F5344CB8AC3E}">
        <p14:creationId xmlns:p14="http://schemas.microsoft.com/office/powerpoint/2010/main" val="243199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6854FD74-F0C2-4FB6-9220-19E331E1AE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1425" y="133542"/>
            <a:ext cx="6719019" cy="725349"/>
          </a:xfrm>
        </p:spPr>
        <p:txBody>
          <a:bodyPr>
            <a:normAutofit/>
          </a:bodyPr>
          <a:lstStyle/>
          <a:p>
            <a:r>
              <a:rPr lang="en-US" altLang="en-US" dirty="0"/>
              <a:t>Dominance</a:t>
            </a:r>
          </a:p>
        </p:txBody>
      </p:sp>
      <p:sp>
        <p:nvSpPr>
          <p:cNvPr id="67587" name="Slide Number Placeholder 4">
            <a:extLst>
              <a:ext uri="{FF2B5EF4-FFF2-40B4-BE49-F238E27FC236}">
                <a16:creationId xmlns:a16="http://schemas.microsoft.com/office/drawing/2014/main" id="{A8B6BC50-B221-4FC4-9CCD-97251ACB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F59838-1108-4AA4-9ED9-FE148AD2233D}" type="slidenum">
              <a:rPr lang="ar-SA" altLang="en-US">
                <a:latin typeface="Tahoma" panose="020B0604030504040204" pitchFamily="34" charset="0"/>
              </a:rPr>
              <a:pPr/>
              <a:t>7</a:t>
            </a:fld>
            <a:endParaRPr lang="en-GB" altLang="en-US">
              <a:latin typeface="Tahoma" panose="020B060403050404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DA96E8-BF4E-4F42-8A49-6B39549E4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6014" y="1044700"/>
            <a:ext cx="6719021" cy="3817623"/>
          </a:xfrm>
        </p:spPr>
        <p:txBody>
          <a:bodyPr>
            <a:normAutofit fontScale="92500" lnSpcReduction="10000"/>
          </a:bodyPr>
          <a:lstStyle/>
          <a:p>
            <a:pPr marL="257162" indent="-257162">
              <a:defRPr/>
            </a:pPr>
            <a:r>
              <a:rPr lang="en-US" sz="1600" dirty="0"/>
              <a:t>If h1(n) ≤ h2(n) ≤ h*(n) for all n, then h2 dominates h1 </a:t>
            </a:r>
          </a:p>
          <a:p>
            <a:pPr marL="557185" lvl="1" indent="-214303">
              <a:defRPr/>
            </a:pPr>
            <a:r>
              <a:rPr lang="en-US" sz="1600" dirty="0"/>
              <a:t>h2 is a better heuristic than h1 </a:t>
            </a:r>
          </a:p>
          <a:p>
            <a:pPr marL="557185" lvl="1" indent="-214303">
              <a:defRPr/>
            </a:pPr>
            <a:r>
              <a:rPr lang="en-US" sz="1600" dirty="0"/>
              <a:t>A* using h1 (i.e., A1*) expands at least as many if not more nodes than using A* with h2 (i.e., A2*) </a:t>
            </a:r>
          </a:p>
          <a:p>
            <a:pPr marL="557185" lvl="1" indent="-214303">
              <a:defRPr/>
            </a:pPr>
            <a:r>
              <a:rPr lang="en-US" sz="1600" dirty="0"/>
              <a:t>A2* is said to be better informed than A1*</a:t>
            </a:r>
          </a:p>
          <a:p>
            <a:pPr marL="257162" indent="-257162">
              <a:defRPr/>
            </a:pPr>
            <a:r>
              <a:rPr lang="en-US" sz="1600" dirty="0"/>
              <a:t>Typical search costs (average number of nodes expanded): </a:t>
            </a:r>
          </a:p>
          <a:p>
            <a:pPr marL="557185" lvl="1" indent="-214303">
              <a:defRPr/>
            </a:pPr>
            <a:r>
              <a:rPr lang="en-US" sz="1600" dirty="0"/>
              <a:t>d=12             </a:t>
            </a:r>
          </a:p>
          <a:p>
            <a:pPr marL="985787" lvl="3" indent="0">
              <a:buNone/>
              <a:defRPr/>
            </a:pPr>
            <a:r>
              <a:rPr lang="en-US" dirty="0"/>
              <a:t>IDS = 3,644,035 nodes </a:t>
            </a:r>
          </a:p>
          <a:p>
            <a:pPr marL="985787" lvl="3" indent="0">
              <a:buNone/>
              <a:defRPr/>
            </a:pPr>
            <a:r>
              <a:rPr lang="en-US" dirty="0"/>
              <a:t>A * (h1 ) = 227 nodes </a:t>
            </a:r>
          </a:p>
          <a:p>
            <a:pPr marL="985787" lvl="3" indent="0">
              <a:buNone/>
              <a:defRPr/>
            </a:pPr>
            <a:r>
              <a:rPr lang="en-US" dirty="0"/>
              <a:t>A * (h2 ) = 73 nodes </a:t>
            </a:r>
          </a:p>
          <a:p>
            <a:pPr marL="557185" lvl="1" indent="-214303">
              <a:defRPr/>
            </a:pPr>
            <a:r>
              <a:rPr lang="en-US" sz="1600" dirty="0"/>
              <a:t>d=24 </a:t>
            </a:r>
          </a:p>
          <a:p>
            <a:pPr marL="342882" lvl="1" indent="0">
              <a:buNone/>
              <a:defRPr/>
            </a:pPr>
            <a:r>
              <a:rPr lang="en-US" sz="1600" dirty="0"/>
              <a:t>                IDS = out of memory </a:t>
            </a:r>
          </a:p>
          <a:p>
            <a:pPr marL="342882" lvl="1" indent="0">
              <a:buNone/>
              <a:defRPr/>
            </a:pPr>
            <a:r>
              <a:rPr lang="en-US" sz="1600" dirty="0"/>
              <a:t>                A * (h1 ) = 39,135 nodes </a:t>
            </a:r>
          </a:p>
          <a:p>
            <a:pPr marL="342882" lvl="1" indent="0">
              <a:buNone/>
              <a:defRPr/>
            </a:pPr>
            <a:r>
              <a:rPr lang="en-US" sz="1600" dirty="0"/>
              <a:t>                A * (h2 ) = 1,641 nodes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657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65AB22F-CACF-4748-901E-CFD1F35F5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Local Search versus Systematic Search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AD2648F-7483-4E69-B9C1-904537DBD7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Local Search</a:t>
            </a:r>
          </a:p>
          <a:p>
            <a:pPr lvl="1"/>
            <a:r>
              <a:rPr lang="en-US" altLang="en-US">
                <a:solidFill>
                  <a:schemeClr val="tx2"/>
                </a:solidFill>
              </a:rPr>
              <a:t>Hill Climbing Search, Simulated Annealing, Local beam search and Genetic Algorithms etc</a:t>
            </a:r>
          </a:p>
          <a:p>
            <a:pPr lvl="1"/>
            <a:r>
              <a:rPr lang="en-US" altLang="en-US"/>
              <a:t>Does not keep history of visited nodes</a:t>
            </a:r>
          </a:p>
          <a:p>
            <a:pPr lvl="1"/>
            <a:r>
              <a:rPr lang="en-US" altLang="en-US"/>
              <a:t>Good for identifying candidate solutions</a:t>
            </a:r>
          </a:p>
        </p:txBody>
      </p:sp>
    </p:spTree>
    <p:extLst>
      <p:ext uri="{BB962C8B-B14F-4D97-AF65-F5344CB8AC3E}">
        <p14:creationId xmlns:p14="http://schemas.microsoft.com/office/powerpoint/2010/main" val="246524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5515069B-EEC3-4D1F-867C-06B1DD0D8E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search algorithms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0868B15E-0C18-43FB-BDB4-FA0C6CF6AE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76015" y="1502815"/>
            <a:ext cx="6413609" cy="3511061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1800" dirty="0"/>
              <a:t>In many optimization problems, the </a:t>
            </a:r>
            <a:r>
              <a:rPr lang="en-US" sz="1800" dirty="0">
                <a:solidFill>
                  <a:srgbClr val="FF0000"/>
                </a:solidFill>
              </a:rPr>
              <a:t>path</a:t>
            </a:r>
            <a:r>
              <a:rPr lang="en-US" sz="1800" dirty="0"/>
              <a:t> to the goal is irrelevant; the goal state itself is the solution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sz="1800" dirty="0"/>
          </a:p>
          <a:p>
            <a:pPr>
              <a:lnSpc>
                <a:spcPct val="80000"/>
              </a:lnSpc>
              <a:defRPr/>
            </a:pPr>
            <a:r>
              <a:rPr lang="en-US" sz="1800" dirty="0"/>
              <a:t>State space = set of "complete" configurations (all possible solutions)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sz="1800" dirty="0"/>
          </a:p>
          <a:p>
            <a:pPr>
              <a:lnSpc>
                <a:spcPct val="80000"/>
              </a:lnSpc>
              <a:defRPr/>
            </a:pPr>
            <a:r>
              <a:rPr lang="en-US" sz="1800" dirty="0"/>
              <a:t>In such cases, we can use </a:t>
            </a:r>
            <a:r>
              <a:rPr lang="en-US" sz="1800" dirty="0">
                <a:solidFill>
                  <a:srgbClr val="FF0000"/>
                </a:solidFill>
              </a:rPr>
              <a:t>local search algorithms</a:t>
            </a:r>
          </a:p>
          <a:p>
            <a:pPr marL="0" indent="0">
              <a:lnSpc>
                <a:spcPct val="80000"/>
              </a:lnSpc>
              <a:buNone/>
              <a:defRPr/>
            </a:pPr>
            <a:endParaRPr lang="en-US" sz="1800" dirty="0"/>
          </a:p>
          <a:p>
            <a:pPr>
              <a:lnSpc>
                <a:spcPct val="80000"/>
              </a:lnSpc>
              <a:defRPr/>
            </a:pPr>
            <a:r>
              <a:rPr lang="en-US" sz="1800" dirty="0"/>
              <a:t>keep a single "current" state and gradually try to improve it</a:t>
            </a:r>
          </a:p>
        </p:txBody>
      </p:sp>
    </p:spTree>
    <p:extLst>
      <p:ext uri="{BB962C8B-B14F-4D97-AF65-F5344CB8AC3E}">
        <p14:creationId xmlns:p14="http://schemas.microsoft.com/office/powerpoint/2010/main" val="267562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</Words>
  <Application>Microsoft Office PowerPoint</Application>
  <PresentationFormat>On-screen Show (16:9)</PresentationFormat>
  <Paragraphs>176</Paragraphs>
  <Slides>57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Tahoma</vt:lpstr>
      <vt:lpstr>Times-Roman</vt:lpstr>
      <vt:lpstr>Trebuchet MS</vt:lpstr>
      <vt:lpstr>Wingdings</vt:lpstr>
      <vt:lpstr>Office Theme</vt:lpstr>
      <vt:lpstr>ARTIFICIAL  INTELLIGENCE Week 3</vt:lpstr>
      <vt:lpstr>Informed (Heuristic) Search</vt:lpstr>
      <vt:lpstr>State Space</vt:lpstr>
      <vt:lpstr>Relaxed Problem</vt:lpstr>
      <vt:lpstr>Example: 8-Puzzle</vt:lpstr>
      <vt:lpstr>Example: 8-Puzzle</vt:lpstr>
      <vt:lpstr>Dominance</vt:lpstr>
      <vt:lpstr>Local Search versus Systematic Search</vt:lpstr>
      <vt:lpstr>Local search algorithms</vt:lpstr>
      <vt:lpstr>Local Search</vt:lpstr>
      <vt:lpstr>N-Queens Problem</vt:lpstr>
      <vt:lpstr>Local Search and Optimization</vt:lpstr>
      <vt:lpstr>Local Search and Optimization</vt:lpstr>
      <vt:lpstr>Application of Local search algorithms</vt:lpstr>
      <vt:lpstr>Local Search Algorithms</vt:lpstr>
      <vt:lpstr>Hill Climbing Search</vt:lpstr>
      <vt:lpstr>Tree Example</vt:lpstr>
      <vt:lpstr>Traveling Salesman Problem</vt:lpstr>
      <vt:lpstr>8-Puzzle Example </vt:lpstr>
      <vt:lpstr>Hill Climbing Search and Local Maxima</vt:lpstr>
      <vt:lpstr>Hill Climbing Search and Local Maxima</vt:lpstr>
      <vt:lpstr>Hill Climbing Search and Local Maxima</vt:lpstr>
      <vt:lpstr>Local Maxima Issue</vt:lpstr>
      <vt:lpstr>Local Maxima Issue</vt:lpstr>
      <vt:lpstr>Hill climbing and local maxima</vt:lpstr>
      <vt:lpstr>Block World Example using Local Heuristic </vt:lpstr>
      <vt:lpstr>Block World Example using Local Heuristic </vt:lpstr>
      <vt:lpstr>Block World Example using Local Heuristic </vt:lpstr>
      <vt:lpstr>Block World Example using Global Heuristic </vt:lpstr>
      <vt:lpstr>Block World Example using Global Heuristic </vt:lpstr>
      <vt:lpstr>Block World Example using Global Heuristic </vt:lpstr>
      <vt:lpstr>Block World Example using Global Heuristic </vt:lpstr>
      <vt:lpstr>Block World Example using Global Heuristic </vt:lpstr>
      <vt:lpstr>Block World Example using Global Heuristic </vt:lpstr>
      <vt:lpstr>Block World Example using Global Heuristic </vt:lpstr>
      <vt:lpstr>Block World Example using Global Heuristic </vt:lpstr>
      <vt:lpstr>Hill-climbing search problems</vt:lpstr>
      <vt:lpstr>Simulated Annealing</vt:lpstr>
      <vt:lpstr>Simulated Annealing</vt:lpstr>
      <vt:lpstr>Simulated Annealing Steps</vt:lpstr>
      <vt:lpstr>Escaping Local Maxima 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 Beam Search</vt:lpstr>
      <vt:lpstr>Local beam Search</vt:lpstr>
      <vt:lpstr>Example</vt:lpstr>
      <vt:lpstr>PowerPoint Presentation</vt:lpstr>
      <vt:lpstr>PowerPoint Presentation</vt:lpstr>
      <vt:lpstr>PowerPoint Presentation</vt:lpstr>
      <vt:lpstr>Reading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2021-11-01T04:55:44Z</dcterms:modified>
</cp:coreProperties>
</file>